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1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261" r:id="rId10"/>
    <p:sldId id="262" r:id="rId11"/>
    <p:sldId id="318" r:id="rId12"/>
    <p:sldId id="263" r:id="rId13"/>
    <p:sldId id="265" r:id="rId14"/>
    <p:sldId id="264" r:id="rId15"/>
    <p:sldId id="316" r:id="rId16"/>
    <p:sldId id="315" r:id="rId17"/>
    <p:sldId id="317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99" r:id="rId33"/>
    <p:sldId id="281" r:id="rId34"/>
    <p:sldId id="280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4" r:id="rId44"/>
    <p:sldId id="295" r:id="rId45"/>
    <p:sldId id="296" r:id="rId46"/>
    <p:sldId id="297" r:id="rId47"/>
    <p:sldId id="298" r:id="rId48"/>
    <p:sldId id="300" r:id="rId49"/>
    <p:sldId id="301" r:id="rId50"/>
    <p:sldId id="302" r:id="rId51"/>
    <p:sldId id="303" r:id="rId52"/>
    <p:sldId id="290" r:id="rId53"/>
    <p:sldId id="291" r:id="rId54"/>
    <p:sldId id="292" r:id="rId55"/>
    <p:sldId id="293" r:id="rId56"/>
    <p:sldId id="304" r:id="rId57"/>
    <p:sldId id="305" r:id="rId58"/>
    <p:sldId id="312" r:id="rId59"/>
    <p:sldId id="307" r:id="rId60"/>
  </p:sldIdLst>
  <p:sldSz cx="12192000" cy="6858000"/>
  <p:notesSz cx="6858000" cy="9144000"/>
  <p:embeddedFontLst>
    <p:embeddedFont>
      <p:font typeface="맑은 고딕" panose="020B0503020000020004" pitchFamily="34" charset="-127"/>
      <p:regular r:id="rId62"/>
      <p:bold r:id="rId63"/>
    </p:embeddedFont>
    <p:embeddedFont>
      <p:font typeface="함초롬바탕" panose="020B0600070205080204" pitchFamily="34" charset="-128"/>
      <p:regular r:id="rId64"/>
      <p:bold r:id="rId65"/>
    </p:embeddedFont>
    <p:embeddedFont>
      <p:font typeface="ADLaM Display" panose="02010000000000000000" pitchFamily="2" charset="0"/>
      <p:regular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Montserrat Black" panose="00000A00000000000000" pitchFamily="2" charset="0"/>
      <p:bold r:id="rId71"/>
      <p:boldItalic r:id="rId72"/>
    </p:embeddedFont>
    <p:embeddedFont>
      <p:font typeface="Montserrat SemiBold" panose="000007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hR1Iks9A5WMhrtyNzZHhzmYMQs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99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8FB42C-24C9-4E3C-BC45-4DB2D8E931B9}">
  <a:tblStyle styleId="{838FB42C-24C9-4E3C-BC45-4DB2D8E931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8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5667CDD0-FC6C-28B7-6D74-095DAE8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32ECCD43-DE75-F1FC-611B-511E4ACEA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4BD554DB-D2CC-F977-063F-73CDD86E7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1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D963836-91C0-9F1F-F337-AB81B012F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5437003B-0EE9-0FDE-BB5C-81DB69056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EA276C37-0AD6-E4B7-F38E-006ED2273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78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4CA2CFE3-D568-4A7F-FE6D-3D99247D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931961D6-AB96-9D28-6950-EE5ADB12B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9FC9DEC8-3053-1ED0-6BDD-8A28AFAFC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116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39c4db79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039c4db7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39c4db79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039c4db79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39c4db79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039c4db7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9c4db797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039c4db79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39c4db79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039c4db79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39c4db7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039c4db7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39c4db797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39c4db79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39c4db797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039c4db79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39c4db797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039c4db797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39c4db797_4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3039c4db797_4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39c4db797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039c4db797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39c4db797_4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3039c4db797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39c4db797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039c4db797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39c4db797_4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까지 경호</a:t>
            </a:r>
            <a:endParaRPr dirty="0"/>
          </a:p>
        </p:txBody>
      </p:sp>
      <p:sp>
        <p:nvSpPr>
          <p:cNvPr id="856" name="Google Shape;856;g3039c4db797_4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1698f828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오버샘플링 선택 이유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언급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11698f82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1698f828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부터 해원</a:t>
            </a:r>
            <a:endParaRPr dirty="0"/>
          </a:p>
        </p:txBody>
      </p:sp>
      <p:sp>
        <p:nvSpPr>
          <p:cNvPr id="536" name="Google Shape;536;g311698f828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1698f828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311698f82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1698f8281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311698f828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1698f828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11698f82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1698f8281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11698f828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1698f828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311698f828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1698f8281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311698f828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39c4db797_4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3039c4db797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863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039c4db797_4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039c4db797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39c4db797_4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3039c4db797_4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39c4db797_4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3039c4db797_4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039c4db797_4_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039c4db797_4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039c4db797_4_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3039c4db797_4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39c4db797_4_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3039c4db797_4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39c4db797_4_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3039c4db797_4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039c4db797_4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3039c4db797_4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1698f8281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311698f828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11698f8281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311698f828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1698f8281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311698f828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39c4db79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039c4db7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39c4db797_4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3039c4db797_4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39c4db797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3039c4db79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0BB3AD7A-C81C-C4F9-FECA-480CB808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>
            <a:extLst>
              <a:ext uri="{FF2B5EF4-FFF2-40B4-BE49-F238E27FC236}">
                <a16:creationId xmlns:a16="http://schemas.microsoft.com/office/drawing/2014/main" id="{8F36E975-EA54-3F1F-8E6F-2ACDFCF07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>
            <a:extLst>
              <a:ext uri="{FF2B5EF4-FFF2-40B4-BE49-F238E27FC236}">
                <a16:creationId xmlns:a16="http://schemas.microsoft.com/office/drawing/2014/main" id="{DA77928D-E786-4A25-4E16-E6AC4BFEF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82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9c4db79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039c4db7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6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4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0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3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83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47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8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9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0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2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0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sz="4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6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6611098" y="5069717"/>
            <a:ext cx="517641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창의융합</a:t>
            </a:r>
            <a:r>
              <a:rPr lang="en-US" sz="18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프로젝트</a:t>
            </a:r>
            <a:endParaRPr sz="18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고혈압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예측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데이터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분석</a:t>
            </a:r>
            <a:endParaRPr sz="36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&lt;김경호,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김재현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서해원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&gt;</a:t>
            </a:r>
            <a:endParaRPr b="1" dirty="0"/>
          </a:p>
        </p:txBody>
      </p:sp>
      <p:sp>
        <p:nvSpPr>
          <p:cNvPr id="89" name="Google Shape;89;p4"/>
          <p:cNvSpPr/>
          <p:nvPr/>
        </p:nvSpPr>
        <p:spPr>
          <a:xfrm>
            <a:off x="3282706" y="90050"/>
            <a:ext cx="1508145" cy="504631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-2904545" y="2673707"/>
            <a:ext cx="294948" cy="569073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1" name="Google Shape;91;p4"/>
          <p:cNvGrpSpPr/>
          <p:nvPr/>
        </p:nvGrpSpPr>
        <p:grpSpPr>
          <a:xfrm>
            <a:off x="-2733898" y="164477"/>
            <a:ext cx="8425411" cy="6693523"/>
            <a:chOff x="-1796962" y="153948"/>
            <a:chExt cx="6155198" cy="4889964"/>
          </a:xfrm>
        </p:grpSpPr>
        <p:sp>
          <p:nvSpPr>
            <p:cNvPr id="92" name="Google Shape;92;p4"/>
            <p:cNvSpPr/>
            <p:nvPr/>
          </p:nvSpPr>
          <p:spPr>
            <a:xfrm>
              <a:off x="2238757" y="4488644"/>
              <a:ext cx="816022" cy="42787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70397" y="1215078"/>
              <a:ext cx="406499" cy="12724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559034" y="1342660"/>
              <a:ext cx="229224" cy="9134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624733" y="1459947"/>
              <a:ext cx="114624" cy="98403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78712" y="1082122"/>
              <a:ext cx="589869" cy="163910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226081" y="902208"/>
              <a:ext cx="3448945" cy="3969997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6760" y="2657970"/>
              <a:ext cx="938276" cy="936765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55007" y="272522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031545" y="2553759"/>
              <a:ext cx="669341" cy="660798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1529537" y="1971857"/>
              <a:ext cx="426367" cy="424831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1075696" y="1926026"/>
              <a:ext cx="301065" cy="297994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94248" y="196727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94248" y="209869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994248" y="2230115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994248" y="24944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994248" y="262588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994248" y="288873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94248" y="302015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94248" y="32829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8164" y="196727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164" y="209869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8164" y="2363047"/>
              <a:ext cx="1147609" cy="38248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108848" y="1701385"/>
              <a:ext cx="701422" cy="114648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0907" y="1701385"/>
              <a:ext cx="699886" cy="114648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1540239" y="2988045"/>
              <a:ext cx="735039" cy="1488386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-1210164" y="4037850"/>
              <a:ext cx="76424" cy="382048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4523" y="394881"/>
              <a:ext cx="1228616" cy="426343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-742573" y="2272898"/>
              <a:ext cx="233831" cy="200046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385439" y="1418388"/>
              <a:ext cx="233831" cy="200502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338976" y="2473808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42741" y="4509280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910489" y="755070"/>
              <a:ext cx="187977" cy="162422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221034" y="4212030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707421" y="2509753"/>
              <a:ext cx="195607" cy="1401284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578878" y="1713623"/>
              <a:ext cx="779358" cy="716707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328274" y="2971248"/>
              <a:ext cx="236879" cy="1473101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59681" y="2919947"/>
              <a:ext cx="126382" cy="71193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206947" y="3632911"/>
              <a:ext cx="151288" cy="169645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902835" y="2990972"/>
              <a:ext cx="301065" cy="314934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358844" y="2801628"/>
              <a:ext cx="234863" cy="151288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240660" y="3481406"/>
              <a:ext cx="56460" cy="113328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623197" y="2875820"/>
              <a:ext cx="116160" cy="57252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191423" y="3335613"/>
              <a:ext cx="73593" cy="11088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-1742565" y="2580202"/>
              <a:ext cx="87750" cy="103778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-1796962" y="2440191"/>
              <a:ext cx="68794" cy="109321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778629" y="1845187"/>
              <a:ext cx="77552" cy="108361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1709860" y="1717486"/>
              <a:ext cx="87126" cy="100059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1658918" y="2705552"/>
              <a:ext cx="222626" cy="225985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-828907" y="4537210"/>
              <a:ext cx="309464" cy="3151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-368419" y="4909037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-918433" y="4248190"/>
              <a:ext cx="53629" cy="112105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887767" y="4396863"/>
              <a:ext cx="71865" cy="110137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-977892" y="4039386"/>
              <a:ext cx="151288" cy="171156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-509462" y="4852241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209260" y="4890537"/>
              <a:ext cx="227713" cy="151288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331051" y="1643317"/>
              <a:ext cx="230784" cy="230784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385439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963071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493481" y="4066884"/>
              <a:ext cx="453865" cy="58375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398749" y="4164688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398749" y="4238040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98749" y="4311369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959391" y="2384451"/>
              <a:ext cx="385096" cy="427903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338705" y="153948"/>
              <a:ext cx="504279" cy="431958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483875" y="232891"/>
              <a:ext cx="97804" cy="226177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-1092516" y="2430305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-488898" y="1446198"/>
              <a:ext cx="145194" cy="145194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936452" y="266508"/>
              <a:ext cx="143682" cy="145194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-1092516" y="2699241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69693" y="1435496"/>
              <a:ext cx="165062" cy="166597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49711" y="1453829"/>
              <a:ext cx="1453233" cy="12993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-848007" y="158003"/>
              <a:ext cx="2017116" cy="59140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445946" y="532397"/>
              <a:ext cx="809903" cy="10666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-432366" y="3597758"/>
              <a:ext cx="129909" cy="302577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-432366" y="1941311"/>
              <a:ext cx="129909" cy="1601450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209091" y="453601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68637" y="4665895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1356869" y="2564773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1317134" y="1615819"/>
              <a:ext cx="594452" cy="129909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88919" y="3380771"/>
              <a:ext cx="169645" cy="437069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875336" y="3379235"/>
              <a:ext cx="171180" cy="43860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779068" y="3467873"/>
              <a:ext cx="177275" cy="111577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867706" y="361762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650719" y="3330334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50719" y="3830030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772950" y="1883243"/>
              <a:ext cx="117647" cy="169645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905906" y="1883243"/>
              <a:ext cx="132956" cy="169645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069408" y="1883243"/>
              <a:ext cx="116160" cy="169645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522515" y="481959"/>
              <a:ext cx="88638" cy="17118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-1214747" y="1001523"/>
              <a:ext cx="131445" cy="169645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-1066530" y="1001523"/>
              <a:ext cx="134492" cy="169645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-930526" y="1001523"/>
              <a:ext cx="224665" cy="169645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-689088" y="1001523"/>
              <a:ext cx="97828" cy="169645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2309" y="4484061"/>
              <a:ext cx="155896" cy="203262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92632" y="4384722"/>
              <a:ext cx="198679" cy="365252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801989" y="40867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6677025" y="-2085975"/>
            <a:ext cx="1343025" cy="1543050"/>
          </a:xfrm>
          <a:custGeom>
            <a:avLst/>
            <a:gdLst/>
            <a:ahLst/>
            <a:cxnLst/>
            <a:rect l="l" t="t" r="r" b="b"/>
            <a:pathLst>
              <a:path w="1343025" h="1543050" extrusionOk="0">
                <a:moveTo>
                  <a:pt x="0" y="0"/>
                </a:moveTo>
                <a:lnTo>
                  <a:pt x="1343025" y="15430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1A64664C-1F17-8C7D-BB5D-BFFF6461C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>
            <a:extLst>
              <a:ext uri="{FF2B5EF4-FFF2-40B4-BE49-F238E27FC236}">
                <a16:creationId xmlns:a16="http://schemas.microsoft.com/office/drawing/2014/main" id="{589BD3A2-C82E-29CE-DBDB-60CD2F0FC38F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>
            <a:extLst>
              <a:ext uri="{FF2B5EF4-FFF2-40B4-BE49-F238E27FC236}">
                <a16:creationId xmlns:a16="http://schemas.microsoft.com/office/drawing/2014/main" id="{64B33684-1C41-6799-14B6-3F3EA3D76F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>
            <a:extLst>
              <a:ext uri="{FF2B5EF4-FFF2-40B4-BE49-F238E27FC236}">
                <a16:creationId xmlns:a16="http://schemas.microsoft.com/office/drawing/2014/main" id="{38EFECC8-85EF-BB8E-4F1D-DA6C7F17DA4B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>
            <a:extLst>
              <a:ext uri="{FF2B5EF4-FFF2-40B4-BE49-F238E27FC236}">
                <a16:creationId xmlns:a16="http://schemas.microsoft.com/office/drawing/2014/main" id="{B64EA60B-5A22-AF17-5C9D-A0CD4FE4BA9F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>
            <a:extLst>
              <a:ext uri="{FF2B5EF4-FFF2-40B4-BE49-F238E27FC236}">
                <a16:creationId xmlns:a16="http://schemas.microsoft.com/office/drawing/2014/main" id="{5EA1C1A0-39DF-2B39-0016-CC16809630E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>
            <a:extLst>
              <a:ext uri="{FF2B5EF4-FFF2-40B4-BE49-F238E27FC236}">
                <a16:creationId xmlns:a16="http://schemas.microsoft.com/office/drawing/2014/main" id="{59B6004D-E259-7B85-D0C3-C4FB23DC0C3E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53FE5B-588B-379B-18C3-DD83170D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1" y="1715684"/>
            <a:ext cx="6712920" cy="32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그래픽] 실손보험 세대별 위험손해율 추이">
            <a:extLst>
              <a:ext uri="{FF2B5EF4-FFF2-40B4-BE49-F238E27FC236}">
                <a16:creationId xmlns:a16="http://schemas.microsoft.com/office/drawing/2014/main" id="{98C7811F-0673-63CD-484B-9F43C927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65" y="1067823"/>
            <a:ext cx="3385763" cy="50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BEF6B-C0BF-0B40-DFBF-1C40EBF9535D}"/>
              </a:ext>
            </a:extLst>
          </p:cNvPr>
          <p:cNvSpPr txBox="1"/>
          <p:nvPr/>
        </p:nvSpPr>
        <p:spPr>
          <a:xfrm>
            <a:off x="638941" y="5257495"/>
            <a:ext cx="61000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1~4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세대 실손 의료보험으로 이어지는 변화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보험 경영 구조의 효율화</a:t>
            </a: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but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여전히 높은 손해율을 유지하고 있음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5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D34AF-ABDC-0EDD-FEF3-11B0F603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2" y="1036366"/>
            <a:ext cx="3241911" cy="4785267"/>
          </a:xfrm>
          <a:prstGeom prst="rect">
            <a:avLst/>
          </a:prstGeom>
        </p:spPr>
      </p:pic>
      <p:cxnSp>
        <p:nvCxnSpPr>
          <p:cNvPr id="270" name="Google Shape;270;p1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0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2" name="Google Shape;272;p1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0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83709" y="1640377"/>
            <a:ext cx="1139009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Kenneth Arrow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(1921~2017, 1972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 노벨경제학상 수상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  <a:endParaRPr 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감추어진 행동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(hidden action)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한 경제주체가 선택하는 행동을 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다른 경제주체가 관측할 수 없는 상황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→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도덕적 해이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(moral hazard)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과잉진료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감추어진 특성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(hidden characteristic)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외생적으로 주어진 특성에 대해 한 경제주체가 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다른 경제주체가 가지지 못한 정보를 가지는 상황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→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역선택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(adverse selection)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자신의 위험수준에 비해 과도하게 낮은 보험료를 지불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정보 비대칭 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(Asymmetric Information)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9A6E6-E8D4-83FB-FFFF-15EBCECB20C5}"/>
              </a:ext>
            </a:extLst>
          </p:cNvPr>
          <p:cNvSpPr txBox="1"/>
          <p:nvPr/>
        </p:nvSpPr>
        <p:spPr>
          <a:xfrm>
            <a:off x="7336110" y="5982201"/>
            <a:ext cx="4572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Uncertainty And the Welfare Economics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of Medical Care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(Arrow, 1963)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39c4db797_0_1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g3039c4db797_0_1"/>
          <p:cNvSpPr txBox="1"/>
          <p:nvPr/>
        </p:nvSpPr>
        <p:spPr>
          <a:xfrm>
            <a:off x="583709" y="870007"/>
            <a:ext cx="1139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98" name="Google Shape;298;g3039c4db797_0_1"/>
          <p:cNvSpPr txBox="1"/>
          <p:nvPr/>
        </p:nvSpPr>
        <p:spPr>
          <a:xfrm>
            <a:off x="583709" y="447086"/>
            <a:ext cx="26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9" name="Google Shape;299;g3039c4db797_0_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g3039c4db797_0_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0850B0-0320-7745-0B75-306A61C9D83F}"/>
              </a:ext>
            </a:extLst>
          </p:cNvPr>
          <p:cNvGrpSpPr/>
          <p:nvPr/>
        </p:nvGrpSpPr>
        <p:grpSpPr>
          <a:xfrm>
            <a:off x="661138" y="2072693"/>
            <a:ext cx="5014800" cy="3462802"/>
            <a:chOff x="5767050" y="1393207"/>
            <a:chExt cx="5014800" cy="3462802"/>
          </a:xfrm>
        </p:grpSpPr>
        <p:sp>
          <p:nvSpPr>
            <p:cNvPr id="4" name="Google Shape;543;g311698f8281_0_4">
              <a:extLst>
                <a:ext uri="{FF2B5EF4-FFF2-40B4-BE49-F238E27FC236}">
                  <a16:creationId xmlns:a16="http://schemas.microsoft.com/office/drawing/2014/main" id="{B06032DA-2792-75A5-068E-6A61A7E1C66B}"/>
                </a:ext>
              </a:extLst>
            </p:cNvPr>
            <p:cNvSpPr/>
            <p:nvPr/>
          </p:nvSpPr>
          <p:spPr>
            <a:xfrm>
              <a:off x="5767050" y="1393207"/>
              <a:ext cx="5014800" cy="878143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실손 의료보험 만성 적자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sp>
          <p:nvSpPr>
            <p:cNvPr id="7" name="Google Shape;546;g311698f8281_0_4">
              <a:extLst>
                <a:ext uri="{FF2B5EF4-FFF2-40B4-BE49-F238E27FC236}">
                  <a16:creationId xmlns:a16="http://schemas.microsoft.com/office/drawing/2014/main" id="{616319E0-1945-7132-76D1-038B7687B303}"/>
                </a:ext>
              </a:extLst>
            </p:cNvPr>
            <p:cNvSpPr/>
            <p:nvPr/>
          </p:nvSpPr>
          <p:spPr>
            <a:xfrm>
              <a:off x="5767050" y="2718268"/>
              <a:ext cx="5014800" cy="2137741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보험사 재정 악화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양질의 보험상품 출현 유인 저해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공영보험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(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국민건강보험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)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효율적 보완 불가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…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cxnSp>
          <p:nvCxnSpPr>
            <p:cNvPr id="9" name="Google Shape;548;g311698f8281_0_4">
              <a:extLst>
                <a:ext uri="{FF2B5EF4-FFF2-40B4-BE49-F238E27FC236}">
                  <a16:creationId xmlns:a16="http://schemas.microsoft.com/office/drawing/2014/main" id="{2E63F663-AD37-6B9A-004C-253CB9A4F445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8274450" y="2271350"/>
              <a:ext cx="0" cy="4469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219E49-0679-B192-D783-B5468E4B461F}"/>
              </a:ext>
            </a:extLst>
          </p:cNvPr>
          <p:cNvSpPr txBox="1"/>
          <p:nvPr/>
        </p:nvSpPr>
        <p:spPr>
          <a:xfrm>
            <a:off x="5965776" y="2003932"/>
            <a:ext cx="61000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의료보험업계에서 중요한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risk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측정 요소인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을 효율적으로 예측하는 모델 설계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(+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이에 기초한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pricing model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 아이디어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제시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)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FCF9E-EA43-CEDC-871E-BF71D1A6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73" y="3692639"/>
            <a:ext cx="3374132" cy="27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C0391-2BAE-9C20-737E-C42A66BB15C6}"/>
              </a:ext>
            </a:extLst>
          </p:cNvPr>
          <p:cNvSpPr txBox="1"/>
          <p:nvPr/>
        </p:nvSpPr>
        <p:spPr>
          <a:xfrm>
            <a:off x="9844305" y="4752791"/>
            <a:ext cx="2176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 </a:t>
            </a:r>
            <a:r>
              <a:rPr kumimoji="0" lang="ko-KR" altLang="en-US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고혈압은 의료 보험 가입 시</a:t>
            </a:r>
            <a:endParaRPr kumimoji="0" lang="en-US" altLang="ko-KR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법적 고지 의무 대상임</a:t>
            </a:r>
            <a:endParaRPr lang="en-US" altLang="ko-KR" sz="1200" i="1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←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D00CCF-376C-DF86-4E72-1B18429173AC}"/>
              </a:ext>
            </a:extLst>
          </p:cNvPr>
          <p:cNvCxnSpPr/>
          <p:nvPr/>
        </p:nvCxnSpPr>
        <p:spPr>
          <a:xfrm>
            <a:off x="7327474" y="5754989"/>
            <a:ext cx="300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583708" y="1706691"/>
            <a:ext cx="1152447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보험사들은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HT data, DM data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일부만을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수집할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있음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제한된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범위의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내에서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가장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성공적으로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(model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performance의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측면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고혈압을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예측하는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모델을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것이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목적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 Selection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보험사가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가입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시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요구하는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HT data, DM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포함되는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 Modelling – Machine Learning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앞서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feature들만을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독립변수로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삼는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다양한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model들의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동일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model에서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보다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높일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방법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고민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88" name="Google Shape;288;p11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648EE458-ACDC-BE63-A0FE-3D13C066C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1608AEAF-F1E0-E3FF-A17F-038306870EE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A482847F-F3FF-A9FA-715E-FD3EFC96EF7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5F90F4B2-BAD6-9814-A429-59AB4D25B5D8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2A8703C2-9AFC-15DC-11B5-E02D3D0EC1C0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6FE5856A-73C3-D485-0D88-C7229AF37243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8144DE33-34F3-8545-D8BA-2BB4D1EC1575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BE96271B-DDF5-894B-13F5-A591E37D6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34686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72AE86C-9679-33A3-A3CD-895067FEA5FF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18E808-EFFB-B159-F5BA-F52683E6AF24}"/>
              </a:ext>
            </a:extLst>
          </p:cNvPr>
          <p:cNvSpPr txBox="1"/>
          <p:nvPr/>
        </p:nvSpPr>
        <p:spPr>
          <a:xfrm>
            <a:off x="4126986" y="6002102"/>
            <a:ext cx="4834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HT, DM data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에 둘 다 들어있는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 중 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 수집 근거가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 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들을 최종적으로 선택함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5" name="Google Shape;275;p10">
            <a:extLst>
              <a:ext uri="{FF2B5EF4-FFF2-40B4-BE49-F238E27FC236}">
                <a16:creationId xmlns:a16="http://schemas.microsoft.com/office/drawing/2014/main" id="{8A52504C-0C99-A9FE-E592-AB7D9E9C006E}"/>
              </a:ext>
            </a:extLst>
          </p:cNvPr>
          <p:cNvSpPr txBox="1"/>
          <p:nvPr/>
        </p:nvSpPr>
        <p:spPr>
          <a:xfrm>
            <a:off x="7639112" y="1393187"/>
            <a:ext cx="418058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1.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기본 정보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 가입 시 기본 정보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생년월일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성별 기재하여야 함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59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056AEBD8-DD6C-E26E-9D68-80E76BC2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2F610503-A998-5CC3-681E-091095CB6E61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3956A227-EA79-4570-D455-C0A91AA1C548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2FA88C7D-067B-972B-642A-B1D6CFF5312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B7EE0499-1952-68E1-EF55-1B0304FFDF28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Feature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C9034E50-2911-6373-DF09-0B9223F6B131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33EFD64E-77E2-7DA1-D1F6-D36242E0EC74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64CA1B6F-6D2B-A72E-D7B6-0C204AC9A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045154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F0ADECA-B95E-38B4-31D7-1CC80FBE2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463990"/>
              </p:ext>
            </p:extLst>
          </p:nvPr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F7608B49-6F39-6A20-5F56-8F6BB1643708}"/>
              </a:ext>
            </a:extLst>
          </p:cNvPr>
          <p:cNvSpPr txBox="1"/>
          <p:nvPr/>
        </p:nvSpPr>
        <p:spPr>
          <a:xfrm>
            <a:off x="7639112" y="1390659"/>
            <a:ext cx="418058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 검사</a:t>
            </a: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보험사는 가입 희망자에게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건강검진 결과서 제출 또는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방문진단검사 수검을 요구할 수 있음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통상 혈압검사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혈액검사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소변검사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요구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92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272B0F9D-AF61-C68C-1E19-0F2048BC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48EADAFD-A85C-EDFB-A7D4-486F81CD8F45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B5510003-D77E-0E59-DA3E-8F4FD7DD45B6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CBD6A17A-B4AE-3787-95D1-BE182C171E73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3CE0DBEB-A9D1-58AB-DAB4-53F52A3E85A1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A4D46FF8-877F-1368-EF34-C176C8CA3A9C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789BE8AD-9864-9B4E-06CE-07536952B968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E40FB8AC-C7C4-23EE-9A98-EBB821F37AD9}"/>
              </a:ext>
            </a:extLst>
          </p:cNvPr>
          <p:cNvGraphicFramePr/>
          <p:nvPr/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18DFA509-BB55-D071-360E-199B041FF9FB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D622A735-B4AF-E094-7384-E74DFCB20C5C}"/>
              </a:ext>
            </a:extLst>
          </p:cNvPr>
          <p:cNvSpPr txBox="1"/>
          <p:nvPr/>
        </p:nvSpPr>
        <p:spPr>
          <a:xfrm>
            <a:off x="7639112" y="1390659"/>
            <a:ext cx="418058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마이헬스웨이</a:t>
            </a: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(MY HEALTHWAY)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Arial"/>
              <a:ea typeface="함초롬바탕" panose="02030604000101010101" pitchFamily="18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1026" name="Picture 2" descr="MEDI:GATE NEWS : 의료 마이데이터, 마이 헬스웨이 시범 개통…건강정보 고속도로 역할">
            <a:extLst>
              <a:ext uri="{FF2B5EF4-FFF2-40B4-BE49-F238E27FC236}">
                <a16:creationId xmlns:a16="http://schemas.microsoft.com/office/drawing/2014/main" id="{18C2BC06-94A8-7FBB-B424-1B1B2AFC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872" y="1869522"/>
            <a:ext cx="4262888" cy="26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2CFE7-851B-C628-3302-37442ECC41D2}"/>
              </a:ext>
            </a:extLst>
          </p:cNvPr>
          <p:cNvSpPr txBox="1"/>
          <p:nvPr/>
        </p:nvSpPr>
        <p:spPr>
          <a:xfrm>
            <a:off x="7630872" y="4891290"/>
            <a:ext cx="42628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현재 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마이헬스웨이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도입 초입 단계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  (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의료분야 </a:t>
            </a:r>
            <a:r>
              <a:rPr lang="ko-KR" altLang="en-US" sz="1800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마이데이터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사업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검진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입원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외래 일수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‘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나의건강기록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’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앱에서 수집 중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흡연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음주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운동 정보 </a:t>
            </a:r>
            <a:endParaRPr lang="en-US" altLang="ko-KR" sz="1800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“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개인 건강정보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 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74D6-85C6-9628-192D-CEF1D4346923}"/>
              </a:ext>
            </a:extLst>
          </p:cNvPr>
          <p:cNvSpPr txBox="1"/>
          <p:nvPr/>
        </p:nvSpPr>
        <p:spPr>
          <a:xfrm>
            <a:off x="8949036" y="4554806"/>
            <a:ext cx="1626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보건복지부 보도자료</a:t>
            </a:r>
            <a:r>
              <a:rPr lang="en-US" altLang="ko-KR" sz="12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en-US" altLang="ko-KR" sz="1200" b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8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/>
        </p:nvSpPr>
        <p:spPr>
          <a:xfrm>
            <a:off x="625089" y="2828834"/>
            <a:ext cx="51171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Preprocessing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9c4db797_0_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1" name="Google Shape;311;g3039c4db797_0_3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Private Insurance Features</a:t>
            </a:r>
            <a:endParaRPr/>
          </a:p>
        </p:txBody>
      </p:sp>
      <p:cxnSp>
        <p:nvCxnSpPr>
          <p:cNvPr id="312" name="Google Shape;312;g3039c4db797_0_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g3039c4db797_0_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14" name="Google Shape;314;g3039c4db797_0_38"/>
          <p:cNvGraphicFramePr/>
          <p:nvPr/>
        </p:nvGraphicFramePr>
        <p:xfrm>
          <a:off x="2719375" y="1832613"/>
          <a:ext cx="3133850" cy="4398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HY_YN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AGE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BP_HIGH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BP_LWST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BLDS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TOT_CHOLE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HMG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SGPT_ALT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GAMMA_GTP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Continuous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SMK_STAT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DRNK_HABIT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15" name="Google Shape;315;g3039c4db797_0_38"/>
          <p:cNvGraphicFramePr/>
          <p:nvPr/>
        </p:nvGraphicFramePr>
        <p:xfrm>
          <a:off x="6004300" y="1832613"/>
          <a:ext cx="3133850" cy="403322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SEX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HEIGHT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WEIGHT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SCR_CNT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T_IN_LOS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T_OUT_LOS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H_APOP_YN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H_HDISE_YN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H_DIABML_YN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9c4db797_0_24"/>
          <p:cNvSpPr txBox="1"/>
          <p:nvPr/>
        </p:nvSpPr>
        <p:spPr>
          <a:xfrm>
            <a:off x="621600" y="1687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어떤 Dataset을 사용할지 고민….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g3039c4db797_0_2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g3039c4db797_0_2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Dataset Selection</a:t>
            </a:r>
            <a:endParaRPr/>
          </a:p>
        </p:txBody>
      </p:sp>
      <p:cxnSp>
        <p:nvCxnSpPr>
          <p:cNvPr id="323" name="Google Shape;323;g3039c4db797_0_2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g3039c4db797_0_2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5" name="Google Shape;325;g3039c4db797_0_24"/>
          <p:cNvGrpSpPr/>
          <p:nvPr/>
        </p:nvGrpSpPr>
        <p:grpSpPr>
          <a:xfrm>
            <a:off x="609363" y="2378600"/>
            <a:ext cx="10973288" cy="3195000"/>
            <a:chOff x="837300" y="2325875"/>
            <a:chExt cx="10973288" cy="3195000"/>
          </a:xfrm>
        </p:grpSpPr>
        <p:sp>
          <p:nvSpPr>
            <p:cNvPr id="326" name="Google Shape;326;g3039c4db797_0_2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Larger Dataset Size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have limited Predictive Power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7" name="Google Shape;327;g3039c4db797_0_24"/>
            <p:cNvSpPr/>
            <p:nvPr/>
          </p:nvSpPr>
          <p:spPr>
            <a:xfrm>
              <a:off x="837300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HT Dataset 만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g3039c4db797_0_24"/>
            <p:cNvSpPr/>
            <p:nvPr/>
          </p:nvSpPr>
          <p:spPr>
            <a:xfrm>
              <a:off x="6483188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Increased Predictive Power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lang="en-US"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Dataset Size decreases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9" name="Google Shape;329;g3039c4db797_0_24"/>
            <p:cNvSpPr/>
            <p:nvPr/>
          </p:nvSpPr>
          <p:spPr>
            <a:xfrm>
              <a:off x="6483175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Merged HT &amp; DM Dataset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0" name="Google Shape;330;g3039c4db797_0_24"/>
          <p:cNvSpPr txBox="1"/>
          <p:nvPr/>
        </p:nvSpPr>
        <p:spPr>
          <a:xfrm>
            <a:off x="621600" y="5878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둘 다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돌려보고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선택하자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/>
          <p:nvPr/>
        </p:nvSpPr>
        <p:spPr>
          <a:xfrm>
            <a:off x="3780302" y="982176"/>
            <a:ext cx="46313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Table of Contents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729717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29717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389202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389202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389202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979904" y="2797216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979904" y="402948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979904" y="521473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Preprocessing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8078337" y="2797216"/>
            <a:ext cx="2941827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Modelling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078337" y="4029482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Conclusion / Findings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5" name="Google Shape;205;p5"/>
          <p:cNvGrpSpPr/>
          <p:nvPr/>
        </p:nvGrpSpPr>
        <p:grpSpPr>
          <a:xfrm>
            <a:off x="4916276" y="4953552"/>
            <a:ext cx="571887" cy="568155"/>
            <a:chOff x="6226275" y="3911538"/>
            <a:chExt cx="900325" cy="894450"/>
          </a:xfrm>
        </p:grpSpPr>
        <p:sp>
          <p:nvSpPr>
            <p:cNvPr id="206" name="Google Shape;206;p5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4" name="Google Shape;214;p5"/>
          <p:cNvSpPr/>
          <p:nvPr/>
        </p:nvSpPr>
        <p:spPr>
          <a:xfrm>
            <a:off x="4916261" y="3803319"/>
            <a:ext cx="571917" cy="571917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15" name="Google Shape;215;p5"/>
          <p:cNvGrpSpPr/>
          <p:nvPr/>
        </p:nvGrpSpPr>
        <p:grpSpPr>
          <a:xfrm>
            <a:off x="4960971" y="2517305"/>
            <a:ext cx="577285" cy="575448"/>
            <a:chOff x="5812000" y="2553488"/>
            <a:chExt cx="769850" cy="767400"/>
          </a:xfrm>
        </p:grpSpPr>
        <p:sp>
          <p:nvSpPr>
            <p:cNvPr id="216" name="Google Shape;216;p5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223" name="Google Shape;223;p5"/>
          <p:cNvCxnSpPr/>
          <p:nvPr/>
        </p:nvCxnSpPr>
        <p:spPr>
          <a:xfrm>
            <a:off x="807468" y="1628507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5"/>
          <p:cNvSpPr txBox="1"/>
          <p:nvPr/>
        </p:nvSpPr>
        <p:spPr>
          <a:xfrm>
            <a:off x="726836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8049527" y="5225116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6322868" y="3803319"/>
            <a:ext cx="571913" cy="571374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그래픽 2" descr="채팅 단색으로 채워진">
            <a:extLst>
              <a:ext uri="{FF2B5EF4-FFF2-40B4-BE49-F238E27FC236}">
                <a16:creationId xmlns:a16="http://schemas.microsoft.com/office/drawing/2014/main" id="{89934CDE-AA3F-FD81-9718-FCC97434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0052" y="4894636"/>
            <a:ext cx="808801" cy="808801"/>
          </a:xfrm>
          <a:prstGeom prst="rect">
            <a:avLst/>
          </a:prstGeom>
        </p:spPr>
      </p:pic>
      <p:pic>
        <p:nvPicPr>
          <p:cNvPr id="7" name="그래픽 6" descr="아키텍처 단색으로 채워진">
            <a:extLst>
              <a:ext uri="{FF2B5EF4-FFF2-40B4-BE49-F238E27FC236}">
                <a16:creationId xmlns:a16="http://schemas.microsoft.com/office/drawing/2014/main" id="{E207B9B8-9795-4B44-8905-2C64D7CA1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387" y="2424834"/>
            <a:ext cx="744764" cy="7447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39c4db797_0_10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6" name="Google Shape;336;g3039c4db797_0_103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7" name="Google Shape;337;g3039c4db797_0_103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8" name="Google Shape;338;g3039c4db797_0_10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Feature Selection</a:t>
            </a:r>
            <a:endParaRPr/>
          </a:p>
        </p:txBody>
      </p:sp>
      <p:cxnSp>
        <p:nvCxnSpPr>
          <p:cNvPr id="339" name="Google Shape;339;g3039c4db797_0_10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" name="Google Shape;340;g3039c4db797_0_10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g3039c4db797_0_103"/>
          <p:cNvSpPr/>
          <p:nvPr/>
        </p:nvSpPr>
        <p:spPr>
          <a:xfrm>
            <a:off x="1133917" y="1932668"/>
            <a:ext cx="4758900" cy="4758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g3039c4db797_0_103"/>
          <p:cNvSpPr/>
          <p:nvPr/>
        </p:nvSpPr>
        <p:spPr>
          <a:xfrm>
            <a:off x="2061981" y="2860773"/>
            <a:ext cx="2902800" cy="2902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g3039c4db797_0_103"/>
          <p:cNvSpPr txBox="1"/>
          <p:nvPr/>
        </p:nvSpPr>
        <p:spPr>
          <a:xfrm>
            <a:off x="354526" y="1676463"/>
            <a:ext cx="22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HT DATASET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4" name="Google Shape;344;g3039c4db797_0_103"/>
          <p:cNvSpPr txBox="1"/>
          <p:nvPr/>
        </p:nvSpPr>
        <p:spPr>
          <a:xfrm>
            <a:off x="2925646" y="3850481"/>
            <a:ext cx="128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Insurance Firm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345" name="Google Shape;345;g3039c4db797_0_103"/>
          <p:cNvCxnSpPr/>
          <p:nvPr/>
        </p:nvCxnSpPr>
        <p:spPr>
          <a:xfrm>
            <a:off x="6393850" y="38753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46" name="Google Shape;346;g3039c4db797_0_103"/>
          <p:cNvGraphicFramePr/>
          <p:nvPr/>
        </p:nvGraphicFramePr>
        <p:xfrm>
          <a:off x="8157250" y="1479600"/>
          <a:ext cx="3133850" cy="51275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HY_YN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039c4db797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5" y="1548300"/>
            <a:ext cx="5548475" cy="5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39c4db797_1_8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g3039c4db797_1_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54" name="Google Shape;354;g3039c4db797_1_8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" name="Google Shape;355;g3039c4db797_1_8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g3039c4db797_1_89"/>
          <p:cNvCxnSpPr/>
          <p:nvPr/>
        </p:nvCxnSpPr>
        <p:spPr>
          <a:xfrm>
            <a:off x="1516575" y="28314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g3039c4db797_1_89"/>
          <p:cNvCxnSpPr/>
          <p:nvPr/>
        </p:nvCxnSpPr>
        <p:spPr>
          <a:xfrm rot="5400000">
            <a:off x="2813300" y="63166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8" name="Google Shape;358;g3039c4db797_1_89"/>
          <p:cNvGrpSpPr/>
          <p:nvPr/>
        </p:nvGrpSpPr>
        <p:grpSpPr>
          <a:xfrm>
            <a:off x="7623325" y="1652698"/>
            <a:ext cx="3410081" cy="4403669"/>
            <a:chOff x="8156725" y="1652698"/>
            <a:chExt cx="3410081" cy="4403669"/>
          </a:xfrm>
        </p:grpSpPr>
        <p:grpSp>
          <p:nvGrpSpPr>
            <p:cNvPr id="359" name="Google Shape;359;g3039c4db797_1_89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360" name="Google Shape;360;g3039c4db797_1_89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361" name="Google Shape;361;g3039c4db797_1_89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362" name="Google Shape;362;g3039c4db797_1_89"/>
            <p:cNvPicPr preferRelativeResize="0"/>
            <p:nvPr/>
          </p:nvPicPr>
          <p:blipFill rotWithShape="1">
            <a:blip r:embed="rId4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3039c4db797_1_8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g3039c4db797_1_89"/>
          <p:cNvGrpSpPr/>
          <p:nvPr/>
        </p:nvGrpSpPr>
        <p:grpSpPr>
          <a:xfrm>
            <a:off x="7865677" y="866674"/>
            <a:ext cx="2965934" cy="530111"/>
            <a:chOff x="1019174" y="5982190"/>
            <a:chExt cx="3235800" cy="530111"/>
          </a:xfrm>
        </p:grpSpPr>
        <p:sp>
          <p:nvSpPr>
            <p:cNvPr id="365" name="Google Shape;365;g3039c4db797_1_89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366" name="Google Shape;366;g3039c4db797_1_89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39c4db797_4_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g3039c4db797_4_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73" name="Google Shape;373;g3039c4db797_4_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g3039c4db797_4_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5" name="Google Shape;375;g3039c4db797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88" y="1548307"/>
            <a:ext cx="5547836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39c4db797_1_2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g3039c4db797_1_2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One Hot Encoding &amp; Null/INF Check</a:t>
            </a:r>
            <a:endParaRPr/>
          </a:p>
        </p:txBody>
      </p:sp>
      <p:cxnSp>
        <p:nvCxnSpPr>
          <p:cNvPr id="382" name="Google Shape;382;g3039c4db797_1_2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g3039c4db797_1_2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84" name="Google Shape;384;g3039c4db797_1_21"/>
          <p:cNvGraphicFramePr/>
          <p:nvPr/>
        </p:nvGraphicFramePr>
        <p:xfrm>
          <a:off x="1218800" y="1595738"/>
          <a:ext cx="3133850" cy="10971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3039c4db797_1_21"/>
          <p:cNvGraphicFramePr/>
          <p:nvPr/>
        </p:nvGraphicFramePr>
        <p:xfrm>
          <a:off x="1218800" y="2936313"/>
          <a:ext cx="3133850" cy="36573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SMK_STAT_1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SMK_STAT_3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SMK_STAT_4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DRNK_HABIT_3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DRNK_HABIT_4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DRNK_HABIT_5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86" name="Google Shape;386;g3039c4db797_1_21"/>
          <p:cNvGrpSpPr/>
          <p:nvPr/>
        </p:nvGrpSpPr>
        <p:grpSpPr>
          <a:xfrm>
            <a:off x="4352625" y="2327212"/>
            <a:ext cx="487375" cy="2660589"/>
            <a:chOff x="4200225" y="2327212"/>
            <a:chExt cx="487375" cy="2660589"/>
          </a:xfrm>
        </p:grpSpPr>
        <p:grpSp>
          <p:nvGrpSpPr>
            <p:cNvPr id="387" name="Google Shape;387;g3039c4db797_1_21"/>
            <p:cNvGrpSpPr/>
            <p:nvPr/>
          </p:nvGrpSpPr>
          <p:grpSpPr>
            <a:xfrm>
              <a:off x="4200225" y="2327212"/>
              <a:ext cx="475800" cy="2660589"/>
              <a:chOff x="4200225" y="2327200"/>
              <a:chExt cx="475800" cy="2657400"/>
            </a:xfrm>
          </p:grpSpPr>
          <p:cxnSp>
            <p:nvCxnSpPr>
              <p:cNvPr id="388" name="Google Shape;388;g3039c4db797_1_21"/>
              <p:cNvCxnSpPr/>
              <p:nvPr/>
            </p:nvCxnSpPr>
            <p:spPr>
              <a:xfrm>
                <a:off x="4200225" y="2327225"/>
                <a:ext cx="475800" cy="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g3039c4db797_1_21"/>
              <p:cNvCxnSpPr/>
              <p:nvPr/>
            </p:nvCxnSpPr>
            <p:spPr>
              <a:xfrm flipH="1">
                <a:off x="4673325" y="2327200"/>
                <a:ext cx="2700" cy="265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0" name="Google Shape;390;g3039c4db797_1_21"/>
            <p:cNvCxnSpPr/>
            <p:nvPr/>
          </p:nvCxnSpPr>
          <p:spPr>
            <a:xfrm flipH="1">
              <a:off x="4304800" y="4976325"/>
              <a:ext cx="382800" cy="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1" name="Google Shape;391;g3039c4db797_1_21"/>
          <p:cNvSpPr/>
          <p:nvPr/>
        </p:nvSpPr>
        <p:spPr>
          <a:xfrm>
            <a:off x="5870475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:149,967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g3039c4db797_1_21"/>
          <p:cNvSpPr/>
          <p:nvPr/>
        </p:nvSpPr>
        <p:spPr>
          <a:xfrm>
            <a:off x="5870475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g3039c4db797_1_21"/>
          <p:cNvSpPr/>
          <p:nvPr/>
        </p:nvSpPr>
        <p:spPr>
          <a:xfrm>
            <a:off x="5870475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g3039c4db797_1_21"/>
          <p:cNvSpPr/>
          <p:nvPr/>
        </p:nvSpPr>
        <p:spPr>
          <a:xfrm>
            <a:off x="5870475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Null 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g3039c4db797_1_21"/>
          <p:cNvSpPr/>
          <p:nvPr/>
        </p:nvSpPr>
        <p:spPr>
          <a:xfrm>
            <a:off x="5870475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INF값 &amp; 중복값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96" name="Google Shape;396;g3039c4db797_1_21"/>
          <p:cNvCxnSpPr>
            <a:stCxn id="391" idx="2"/>
            <a:endCxn id="394" idx="0"/>
          </p:cNvCxnSpPr>
          <p:nvPr/>
        </p:nvCxnSpPr>
        <p:spPr>
          <a:xfrm>
            <a:off x="8377875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g3039c4db797_1_21"/>
          <p:cNvCxnSpPr/>
          <p:nvPr/>
        </p:nvCxnSpPr>
        <p:spPr>
          <a:xfrm>
            <a:off x="8377875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g3039c4db797_1_21"/>
          <p:cNvCxnSpPr/>
          <p:nvPr/>
        </p:nvCxnSpPr>
        <p:spPr>
          <a:xfrm>
            <a:off x="8377875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g3039c4db797_1_21"/>
          <p:cNvCxnSpPr/>
          <p:nvPr/>
        </p:nvCxnSpPr>
        <p:spPr>
          <a:xfrm>
            <a:off x="8377875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39c4db797_1_5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g3039c4db797_1_5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6" name="Google Shape;406;g3039c4db797_1_5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Selection</a:t>
            </a:r>
            <a:endParaRPr/>
          </a:p>
        </p:txBody>
      </p:sp>
      <p:cxnSp>
        <p:nvCxnSpPr>
          <p:cNvPr id="407" name="Google Shape;407;g3039c4db797_1_5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g3039c4db797_1_5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g3039c4db797_1_57"/>
          <p:cNvGrpSpPr/>
          <p:nvPr/>
        </p:nvGrpSpPr>
        <p:grpSpPr>
          <a:xfrm>
            <a:off x="1110662" y="2325685"/>
            <a:ext cx="4758793" cy="3270550"/>
            <a:chOff x="769387" y="2711710"/>
            <a:chExt cx="4758793" cy="3270550"/>
          </a:xfrm>
        </p:grpSpPr>
        <p:grpSp>
          <p:nvGrpSpPr>
            <p:cNvPr id="410" name="Google Shape;410;g3039c4db797_1_57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411" name="Google Shape;411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" name="Google Shape;413;g3039c4db797_1_57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414" name="Google Shape;414;g3039c4db797_1_57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415" name="Google Shape;415;g3039c4db797_1_57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416" name="Google Shape;416;g3039c4db797_1_57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417" name="Google Shape;417;g3039c4db797_1_57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418" name="Google Shape;418;g3039c4db797_1_57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HT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Features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419" name="Google Shape;419;g3039c4db797_1_57"/>
              <p:cNvSpPr txBox="1"/>
              <p:nvPr/>
            </p:nvSpPr>
            <p:spPr>
              <a:xfrm>
                <a:off x="6524130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DM Features</a:t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</p:grpSp>
      <p:cxnSp>
        <p:nvCxnSpPr>
          <p:cNvPr id="420" name="Google Shape;420;g3039c4db797_1_57"/>
          <p:cNvCxnSpPr/>
          <p:nvPr/>
        </p:nvCxnSpPr>
        <p:spPr>
          <a:xfrm>
            <a:off x="6404500" y="37991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21" name="Google Shape;421;g3039c4db797_1_57"/>
          <p:cNvGraphicFramePr/>
          <p:nvPr/>
        </p:nvGraphicFramePr>
        <p:xfrm>
          <a:off x="8402700" y="421788"/>
          <a:ext cx="3133850" cy="62638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Gender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Binary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EXER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GAMMA_GTP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39c4db797_4_1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7" name="Google Shape;427;g3039c4db797_4_1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8" name="Google Shape;428;g3039c4db797_4_1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Data Transformation</a:t>
            </a:r>
            <a:endParaRPr/>
          </a:p>
        </p:txBody>
      </p:sp>
      <p:cxnSp>
        <p:nvCxnSpPr>
          <p:cNvPr id="429" name="Google Shape;429;g3039c4db797_4_1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g3039c4db797_4_17"/>
          <p:cNvCxnSpPr/>
          <p:nvPr/>
        </p:nvCxnSpPr>
        <p:spPr>
          <a:xfrm>
            <a:off x="1587500" y="199292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1" name="Google Shape;431;g3039c4db797_4_17"/>
          <p:cNvGrpSpPr/>
          <p:nvPr/>
        </p:nvGrpSpPr>
        <p:grpSpPr>
          <a:xfrm>
            <a:off x="609375" y="1540400"/>
            <a:ext cx="10973275" cy="2433300"/>
            <a:chOff x="837313" y="2325875"/>
            <a:chExt cx="10973275" cy="2433300"/>
          </a:xfrm>
        </p:grpSpPr>
        <p:sp>
          <p:nvSpPr>
            <p:cNvPr id="432" name="Google Shape;432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Female (0) Male (1)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Male (1) Female (2)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to HT Standards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3" name="Google Shape;433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Gender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4" name="Google Shape;434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1 ~ 3 Category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1 ~ 5 Category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data to HT Standards by considering range data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5" name="Google Shape;435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SMK_STAT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36" name="Google Shape;436;g3039c4db797_4_17"/>
          <p:cNvGrpSpPr/>
          <p:nvPr/>
        </p:nvGrpSpPr>
        <p:grpSpPr>
          <a:xfrm>
            <a:off x="609363" y="4197100"/>
            <a:ext cx="10973275" cy="2433300"/>
            <a:chOff x="837313" y="2325875"/>
            <a:chExt cx="10973275" cy="2433300"/>
          </a:xfrm>
        </p:grpSpPr>
        <p:sp>
          <p:nvSpPr>
            <p:cNvPr id="437" name="Google Shape;437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(most) ~ 5 (least)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(least) ~ 5 (most)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8" name="Google Shape;438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EXER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9" name="Google Shape;439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~ 5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~ 5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0" name="Google Shape;440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DRNK_HABIT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39c4db797_4_65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g3039c4db797_4_65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Inner Join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47" name="Google Shape;447;g3039c4db797_4_65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g3039c4db797_4_6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9" name="Google Shape;449;g3039c4db797_4_65"/>
          <p:cNvSpPr/>
          <p:nvPr/>
        </p:nvSpPr>
        <p:spPr>
          <a:xfrm>
            <a:off x="4397825" y="15713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HT Data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25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149,967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g3039c4db797_4_65"/>
          <p:cNvSpPr/>
          <p:nvPr/>
        </p:nvSpPr>
        <p:spPr>
          <a:xfrm>
            <a:off x="5514325" y="36949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24,872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g3039c4db797_4_65"/>
          <p:cNvSpPr/>
          <p:nvPr/>
        </p:nvSpPr>
        <p:spPr>
          <a:xfrm>
            <a:off x="5514325" y="56890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g3039c4db797_4_65"/>
          <p:cNvSpPr/>
          <p:nvPr/>
        </p:nvSpPr>
        <p:spPr>
          <a:xfrm>
            <a:off x="5514325" y="264795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 Inner Join /w Common Features (excl. transformed)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g3039c4db797_4_65"/>
          <p:cNvSpPr/>
          <p:nvPr/>
        </p:nvSpPr>
        <p:spPr>
          <a:xfrm>
            <a:off x="5514325" y="47189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NULL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INF값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중복값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제거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4" name="Google Shape;454;g3039c4db797_4_65"/>
          <p:cNvCxnSpPr>
            <a:stCxn id="452" idx="2"/>
            <a:endCxn id="450" idx="0"/>
          </p:cNvCxnSpPr>
          <p:nvPr/>
        </p:nvCxnSpPr>
        <p:spPr>
          <a:xfrm>
            <a:off x="8021725" y="3171156"/>
            <a:ext cx="0" cy="5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g3039c4db797_4_65"/>
          <p:cNvCxnSpPr>
            <a:stCxn id="450" idx="2"/>
            <a:endCxn id="453" idx="0"/>
          </p:cNvCxnSpPr>
          <p:nvPr/>
        </p:nvCxnSpPr>
        <p:spPr>
          <a:xfrm>
            <a:off x="8021725" y="4218125"/>
            <a:ext cx="0" cy="50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g3039c4db797_4_65"/>
          <p:cNvCxnSpPr>
            <a:stCxn id="453" idx="2"/>
            <a:endCxn id="451" idx="0"/>
          </p:cNvCxnSpPr>
          <p:nvPr/>
        </p:nvCxnSpPr>
        <p:spPr>
          <a:xfrm>
            <a:off x="8021725" y="5242106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57" name="Google Shape;457;g3039c4db797_4_65"/>
          <p:cNvGraphicFramePr/>
          <p:nvPr/>
        </p:nvGraphicFramePr>
        <p:xfrm>
          <a:off x="736100" y="1532788"/>
          <a:ext cx="3133850" cy="4915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8" name="Google Shape;458;g3039c4db797_4_65"/>
          <p:cNvSpPr/>
          <p:nvPr/>
        </p:nvSpPr>
        <p:spPr>
          <a:xfrm>
            <a:off x="8274300" y="15944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DM Data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26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145,718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9" name="Google Shape;459;g3039c4db797_4_65"/>
          <p:cNvCxnSpPr>
            <a:stCxn id="449" idx="2"/>
            <a:endCxn id="452" idx="0"/>
          </p:cNvCxnSpPr>
          <p:nvPr/>
        </p:nvCxnSpPr>
        <p:spPr>
          <a:xfrm>
            <a:off x="6148325" y="2261350"/>
            <a:ext cx="1873500" cy="38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g3039c4db797_4_65"/>
          <p:cNvCxnSpPr>
            <a:stCxn id="458" idx="2"/>
            <a:endCxn id="452" idx="0"/>
          </p:cNvCxnSpPr>
          <p:nvPr/>
        </p:nvCxnSpPr>
        <p:spPr>
          <a:xfrm flipH="1">
            <a:off x="8021700" y="2284450"/>
            <a:ext cx="2003100" cy="3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39c4db797_4_1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6" name="Google Shape;466;g3039c4db797_4_138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Embedded Model (Didn’t Pursue)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67" name="Google Shape;467;g3039c4db797_4_1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Google Shape;468;g3039c4db797_4_1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9" name="Google Shape;469;g3039c4db797_4_138"/>
          <p:cNvGrpSpPr/>
          <p:nvPr/>
        </p:nvGrpSpPr>
        <p:grpSpPr>
          <a:xfrm>
            <a:off x="583698" y="4934000"/>
            <a:ext cx="10783192" cy="1607690"/>
            <a:chOff x="837313" y="2325862"/>
            <a:chExt cx="5327401" cy="2433313"/>
          </a:xfrm>
        </p:grpSpPr>
        <p:sp>
          <p:nvSpPr>
            <p:cNvPr id="470" name="Google Shape;470;g3039c4db797_4_138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Propagation of Errors from DM model to HT Model through embed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Loss of Interpretability in understanding what drives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Assumes that Diabetes is a sufficient indicator of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71" name="Google Shape;471;g3039c4db797_4_138"/>
            <p:cNvSpPr/>
            <p:nvPr/>
          </p:nvSpPr>
          <p:spPr>
            <a:xfrm>
              <a:off x="837313" y="2325862"/>
              <a:ext cx="5327400" cy="45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Problems /w embedded model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2" name="Google Shape;472;g3039c4db797_4_138"/>
          <p:cNvSpPr/>
          <p:nvPr/>
        </p:nvSpPr>
        <p:spPr>
          <a:xfrm>
            <a:off x="3065300" y="2360400"/>
            <a:ext cx="1311300" cy="1386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common features (DM&amp;HT)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3" name="Google Shape;473;g3039c4db797_4_138"/>
          <p:cNvSpPr/>
          <p:nvPr/>
        </p:nvSpPr>
        <p:spPr>
          <a:xfrm>
            <a:off x="4825900" y="2360400"/>
            <a:ext cx="1311300" cy="13869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 Diabetes Model /w features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4" name="Google Shape;474;g3039c4db797_4_138"/>
          <p:cNvSpPr/>
          <p:nvPr/>
        </p:nvSpPr>
        <p:spPr>
          <a:xfrm>
            <a:off x="6586500" y="2360400"/>
            <a:ext cx="1311300" cy="1386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Recreate Diabetes in HT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g3039c4db797_4_138"/>
          <p:cNvSpPr/>
          <p:nvPr/>
        </p:nvSpPr>
        <p:spPr>
          <a:xfrm>
            <a:off x="8347100" y="2360400"/>
            <a:ext cx="1311300" cy="138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 used variables in HT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g3039c4db797_4_138"/>
          <p:cNvSpPr/>
          <p:nvPr/>
        </p:nvSpPr>
        <p:spPr>
          <a:xfrm>
            <a:off x="10107700" y="2360400"/>
            <a:ext cx="1311300" cy="138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 HT_YN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77" name="Google Shape;477;g3039c4db797_4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88" y="1707682"/>
            <a:ext cx="2167424" cy="2804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g3039c4db797_4_138"/>
          <p:cNvCxnSpPr>
            <a:stCxn id="472" idx="6"/>
            <a:endCxn id="473" idx="2"/>
          </p:cNvCxnSpPr>
          <p:nvPr/>
        </p:nvCxnSpPr>
        <p:spPr>
          <a:xfrm>
            <a:off x="43766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g3039c4db797_4_138"/>
          <p:cNvCxnSpPr/>
          <p:nvPr/>
        </p:nvCxnSpPr>
        <p:spPr>
          <a:xfrm>
            <a:off x="6137150" y="3033925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g3039c4db797_4_138"/>
          <p:cNvCxnSpPr>
            <a:stCxn id="474" idx="6"/>
            <a:endCxn id="475" idx="2"/>
          </p:cNvCxnSpPr>
          <p:nvPr/>
        </p:nvCxnSpPr>
        <p:spPr>
          <a:xfrm>
            <a:off x="78978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g3039c4db797_4_138"/>
          <p:cNvCxnSpPr>
            <a:stCxn id="475" idx="6"/>
            <a:endCxn id="476" idx="2"/>
          </p:cNvCxnSpPr>
          <p:nvPr/>
        </p:nvCxnSpPr>
        <p:spPr>
          <a:xfrm>
            <a:off x="96584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039c4db797_4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163" y="1548307"/>
            <a:ext cx="5609666" cy="515999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039c4db797_4_12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8" name="Google Shape;488;g3039c4db797_4_1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MultiCollinearity</a:t>
            </a:r>
            <a:endParaRPr/>
          </a:p>
        </p:txBody>
      </p:sp>
      <p:cxnSp>
        <p:nvCxnSpPr>
          <p:cNvPr id="489" name="Google Shape;489;g3039c4db797_4_12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g3039c4db797_4_12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" name="Google Shape;491;g3039c4db797_4_122"/>
          <p:cNvCxnSpPr/>
          <p:nvPr/>
        </p:nvCxnSpPr>
        <p:spPr>
          <a:xfrm>
            <a:off x="3478400" y="25030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g3039c4db797_4_122"/>
          <p:cNvCxnSpPr/>
          <p:nvPr/>
        </p:nvCxnSpPr>
        <p:spPr>
          <a:xfrm>
            <a:off x="3478400" y="348062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g3039c4db797_4_122"/>
          <p:cNvCxnSpPr/>
          <p:nvPr/>
        </p:nvCxnSpPr>
        <p:spPr>
          <a:xfrm>
            <a:off x="3478400" y="3279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g3039c4db797_4_122"/>
          <p:cNvCxnSpPr/>
          <p:nvPr/>
        </p:nvCxnSpPr>
        <p:spPr>
          <a:xfrm>
            <a:off x="3758275" y="3860600"/>
            <a:ext cx="138900" cy="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g3039c4db797_4_122"/>
          <p:cNvCxnSpPr/>
          <p:nvPr/>
        </p:nvCxnSpPr>
        <p:spPr>
          <a:xfrm>
            <a:off x="3671075" y="3073250"/>
            <a:ext cx="2262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g3039c4db797_4_122"/>
          <p:cNvCxnSpPr/>
          <p:nvPr/>
        </p:nvCxnSpPr>
        <p:spPr>
          <a:xfrm>
            <a:off x="3478400" y="22950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g3039c4db797_4_122"/>
          <p:cNvGrpSpPr/>
          <p:nvPr/>
        </p:nvGrpSpPr>
        <p:grpSpPr>
          <a:xfrm>
            <a:off x="8094277" y="866674"/>
            <a:ext cx="2965934" cy="530111"/>
            <a:chOff x="1019174" y="5982190"/>
            <a:chExt cx="3235800" cy="530111"/>
          </a:xfrm>
        </p:grpSpPr>
        <p:sp>
          <p:nvSpPr>
            <p:cNvPr id="498" name="Google Shape;498;g3039c4db797_4_122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499" name="Google Shape;499;g3039c4db797_4_122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  <p:cxnSp>
        <p:nvCxnSpPr>
          <p:cNvPr id="500" name="Google Shape;500;g3039c4db797_4_122"/>
          <p:cNvCxnSpPr/>
          <p:nvPr/>
        </p:nvCxnSpPr>
        <p:spPr>
          <a:xfrm>
            <a:off x="3625900" y="4044800"/>
            <a:ext cx="2712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39c4db797_4_18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g3039c4db797_4_18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Extraction</a:t>
            </a:r>
            <a:endParaRPr/>
          </a:p>
        </p:txBody>
      </p:sp>
      <p:cxnSp>
        <p:nvCxnSpPr>
          <p:cNvPr id="507" name="Google Shape;507;g3039c4db797_4_18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" name="Google Shape;508;g3039c4db797_4_18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9" name="Google Shape;509;g3039c4db797_4_180"/>
          <p:cNvGrpSpPr/>
          <p:nvPr/>
        </p:nvGrpSpPr>
        <p:grpSpPr>
          <a:xfrm>
            <a:off x="4338150" y="1728898"/>
            <a:ext cx="3410081" cy="4403669"/>
            <a:chOff x="837293" y="2325875"/>
            <a:chExt cx="5327420" cy="3195000"/>
          </a:xfrm>
        </p:grpSpPr>
        <p:sp>
          <p:nvSpPr>
            <p:cNvPr id="510" name="Google Shape;510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1" name="Google Shape;511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SGOT_ASL &amp; SGPT_ALT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2" name="Google Shape;512;g3039c4db797_4_180"/>
          <p:cNvGrpSpPr/>
          <p:nvPr/>
        </p:nvGrpSpPr>
        <p:grpSpPr>
          <a:xfrm>
            <a:off x="8076213" y="1728898"/>
            <a:ext cx="3410081" cy="4403669"/>
            <a:chOff x="837293" y="2325875"/>
            <a:chExt cx="5327420" cy="3195000"/>
          </a:xfrm>
        </p:grpSpPr>
        <p:sp>
          <p:nvSpPr>
            <p:cNvPr id="513" name="Google Shape;513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4" name="Google Shape;514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Mean Arterial Pressure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g3039c4db797_4_180"/>
          <p:cNvGrpSpPr/>
          <p:nvPr/>
        </p:nvGrpSpPr>
        <p:grpSpPr>
          <a:xfrm>
            <a:off x="600063" y="1728898"/>
            <a:ext cx="3410081" cy="4403669"/>
            <a:chOff x="8156725" y="1652698"/>
            <a:chExt cx="3410081" cy="4403669"/>
          </a:xfrm>
        </p:grpSpPr>
        <p:grpSp>
          <p:nvGrpSpPr>
            <p:cNvPr id="516" name="Google Shape;516;g3039c4db797_4_180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517" name="Google Shape;517;g3039c4db797_4_180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518" name="Google Shape;518;g3039c4db797_4_180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519" name="Google Shape;519;g3039c4db797_4_180"/>
            <p:cNvPicPr preferRelativeResize="0"/>
            <p:nvPr/>
          </p:nvPicPr>
          <p:blipFill rotWithShape="1">
            <a:blip r:embed="rId3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3039c4db797_4_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g3039c4db797_4_1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2014" y="2383503"/>
            <a:ext cx="2947975" cy="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039c4db797_4_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6338" y="3040425"/>
            <a:ext cx="2239350" cy="28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039c4db797_4_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7325" y="2401750"/>
            <a:ext cx="1907874" cy="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039c4db797_4_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8662" y="3594919"/>
            <a:ext cx="2945225" cy="136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/>
        </p:nvSpPr>
        <p:spPr>
          <a:xfrm>
            <a:off x="625089" y="2828834"/>
            <a:ext cx="4851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39c4db797_4_19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g3039c4db797_4_1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Post Feature Extraction</a:t>
            </a:r>
            <a:endParaRPr dirty="0"/>
          </a:p>
        </p:txBody>
      </p:sp>
      <p:cxnSp>
        <p:nvCxnSpPr>
          <p:cNvPr id="531" name="Google Shape;531;g3039c4db797_4_19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2" name="Google Shape;532;g3039c4db797_4_19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3" name="Google Shape;533;g3039c4db797_4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975" y="1548307"/>
            <a:ext cx="5594062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g3039c4db797_4_458"/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863" name="Google Shape;863;g3039c4db797_4_458"/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4" name="Google Shape;864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5" name="Google Shape;865;g3039c4db797_4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g3039c4db797_4_458"/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867" name="Google Shape;867;g3039c4db797_4_458"/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8" name="Google Shape;868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9" name="Google Shape;869;g3039c4db797_4_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039c4db797_4_458"/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1" name="Google Shape;871;g3039c4db797_4_458"/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72" name="Google Shape;872;g3039c4db797_4_458"/>
          <p:cNvCxnSpPr>
            <a:stCxn id="86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g3039c4db797_4_458"/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g3039c4db797_4_458"/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g3039c4db797_4_458"/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6" name="Google Shape;876;g3039c4db797_4_458"/>
          <p:cNvGrpSpPr/>
          <p:nvPr/>
        </p:nvGrpSpPr>
        <p:grpSpPr>
          <a:xfrm>
            <a:off x="5677500" y="2469775"/>
            <a:ext cx="5014800" cy="523206"/>
            <a:chOff x="5525100" y="1884375"/>
            <a:chExt cx="5014800" cy="523206"/>
          </a:xfrm>
        </p:grpSpPr>
        <p:sp>
          <p:nvSpPr>
            <p:cNvPr id="877" name="Google Shape;877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78" name="Google Shape;878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79" name="Google Shape;879;g3039c4db797_4_458"/>
          <p:cNvGrpSpPr/>
          <p:nvPr/>
        </p:nvGrpSpPr>
        <p:grpSpPr>
          <a:xfrm>
            <a:off x="5703800" y="3322304"/>
            <a:ext cx="5014800" cy="523206"/>
            <a:chOff x="5525100" y="1884375"/>
            <a:chExt cx="5014800" cy="523206"/>
          </a:xfrm>
        </p:grpSpPr>
        <p:sp>
          <p:nvSpPr>
            <p:cNvPr id="880" name="Google Shape;880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1" name="Google Shape;881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2" name="Google Shape;882;g3039c4db797_4_458"/>
          <p:cNvGrpSpPr/>
          <p:nvPr/>
        </p:nvGrpSpPr>
        <p:grpSpPr>
          <a:xfrm>
            <a:off x="5677500" y="4174858"/>
            <a:ext cx="5014800" cy="523206"/>
            <a:chOff x="5525100" y="1884375"/>
            <a:chExt cx="5014800" cy="523206"/>
          </a:xfrm>
        </p:grpSpPr>
        <p:sp>
          <p:nvSpPr>
            <p:cNvPr id="883" name="Google Shape;883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  ADASYN (</a:t>
              </a:r>
              <a:r>
                <a:rPr lang="en-US" sz="1400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Adaptive Synthetic Sampling)</a:t>
              </a:r>
            </a:p>
          </p:txBody>
        </p:sp>
        <p:sp>
          <p:nvSpPr>
            <p:cNvPr id="884" name="Google Shape;884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5" name="Google Shape;885;g3039c4db797_4_458"/>
          <p:cNvGrpSpPr/>
          <p:nvPr/>
        </p:nvGrpSpPr>
        <p:grpSpPr>
          <a:xfrm>
            <a:off x="5677500" y="5027400"/>
            <a:ext cx="5014800" cy="523206"/>
            <a:chOff x="5525100" y="1884375"/>
            <a:chExt cx="5014800" cy="523206"/>
          </a:xfrm>
        </p:grpSpPr>
        <p:sp>
          <p:nvSpPr>
            <p:cNvPr id="886" name="Google Shape;886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7" name="Google Shape;887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" name="Google Shape;538;g311698f8281_0_4">
            <a:extLst>
              <a:ext uri="{FF2B5EF4-FFF2-40B4-BE49-F238E27FC236}">
                <a16:creationId xmlns:a16="http://schemas.microsoft.com/office/drawing/2014/main" id="{8A64421D-3426-B856-924D-BC0F7AFE5162}"/>
              </a:ext>
            </a:extLst>
          </p:cNvPr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539;g311698f8281_0_4">
            <a:extLst>
              <a:ext uri="{FF2B5EF4-FFF2-40B4-BE49-F238E27FC236}">
                <a16:creationId xmlns:a16="http://schemas.microsoft.com/office/drawing/2014/main" id="{7A870070-3BC9-47EA-6218-181A8144F5D7}"/>
              </a:ext>
            </a:extLst>
          </p:cNvPr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– Problem Identification</a:t>
            </a:r>
            <a:endParaRPr dirty="0"/>
          </a:p>
        </p:txBody>
      </p:sp>
      <p:cxnSp>
        <p:nvCxnSpPr>
          <p:cNvPr id="4" name="Google Shape;540;g311698f8281_0_4">
            <a:extLst>
              <a:ext uri="{FF2B5EF4-FFF2-40B4-BE49-F238E27FC236}">
                <a16:creationId xmlns:a16="http://schemas.microsoft.com/office/drawing/2014/main" id="{17ADBBA5-8A06-6E6F-B9DF-615891E62B48}"/>
              </a:ext>
            </a:extLst>
          </p:cNvPr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541;g311698f8281_0_4">
            <a:extLst>
              <a:ext uri="{FF2B5EF4-FFF2-40B4-BE49-F238E27FC236}">
                <a16:creationId xmlns:a16="http://schemas.microsoft.com/office/drawing/2014/main" id="{A4053133-2F2F-F448-1D97-4CF78F432967}"/>
              </a:ext>
            </a:extLst>
          </p:cNvPr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1698f8281_0_1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g311698f8281_0_1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Several techniques</a:t>
            </a:r>
            <a:endParaRPr/>
          </a:p>
        </p:txBody>
      </p:sp>
      <p:cxnSp>
        <p:nvCxnSpPr>
          <p:cNvPr id="559" name="Google Shape;559;g311698f8281_0_1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0" name="Google Shape;560;g311698f8281_0_1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1" name="Google Shape;561;g311698f8281_0_12"/>
          <p:cNvGrpSpPr/>
          <p:nvPr/>
        </p:nvGrpSpPr>
        <p:grpSpPr>
          <a:xfrm>
            <a:off x="8507275" y="1576700"/>
            <a:ext cx="3410094" cy="2051871"/>
            <a:chOff x="837291" y="2325876"/>
            <a:chExt cx="5327439" cy="2533800"/>
          </a:xfrm>
        </p:grpSpPr>
        <p:sp>
          <p:nvSpPr>
            <p:cNvPr id="562" name="Google Shape;562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63" name="Google Shape;563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Montserrat"/>
                  <a:ea typeface="Montserrat"/>
                  <a:cs typeface="Montserrat"/>
                  <a:sym typeface="Montserrat"/>
                </a:rPr>
                <a:t>ADASYN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4" name="Google Shape;564;g311698f8281_0_12"/>
          <p:cNvGrpSpPr/>
          <p:nvPr/>
        </p:nvGrpSpPr>
        <p:grpSpPr>
          <a:xfrm>
            <a:off x="69462" y="2261360"/>
            <a:ext cx="4758793" cy="3270550"/>
            <a:chOff x="769387" y="2711710"/>
            <a:chExt cx="4758793" cy="3270550"/>
          </a:xfrm>
        </p:grpSpPr>
        <p:grpSp>
          <p:nvGrpSpPr>
            <p:cNvPr id="565" name="Google Shape;565;g311698f8281_0_12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566" name="Google Shape;566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7" name="Google Shape;567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8" name="Google Shape;568;g311698f8281_0_12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569" name="Google Shape;569;g311698f8281_0_12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570" name="Google Shape;570;g311698f8281_0_12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571" name="Google Shape;571;g311698f8281_0_12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572" name="Google Shape;572;g311698f8281_0_12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solidFill>
                  <a:schemeClr val="accent5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573" name="Google Shape;573;g311698f8281_0_12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Under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574" name="Google Shape;574;g311698f8281_0_12"/>
              <p:cNvSpPr txBox="1"/>
              <p:nvPr/>
            </p:nvSpPr>
            <p:spPr>
              <a:xfrm>
                <a:off x="6396471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Over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575" name="Google Shape;575;g311698f8281_0_12"/>
          <p:cNvGrpSpPr/>
          <p:nvPr/>
        </p:nvGrpSpPr>
        <p:grpSpPr>
          <a:xfrm>
            <a:off x="4915963" y="1576498"/>
            <a:ext cx="3410081" cy="4403669"/>
            <a:chOff x="837293" y="2325875"/>
            <a:chExt cx="5327420" cy="3195000"/>
          </a:xfrm>
        </p:grpSpPr>
        <p:sp>
          <p:nvSpPr>
            <p:cNvPr id="576" name="Google Shape;576;g311698f8281_0_12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77" name="Google Shape;577;g311698f8281_0_12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SMOTE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8" name="Google Shape;578;g311698f8281_0_12"/>
          <p:cNvSpPr txBox="1"/>
          <p:nvPr/>
        </p:nvSpPr>
        <p:spPr>
          <a:xfrm>
            <a:off x="4992175" y="2192325"/>
            <a:ext cx="341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Minority Over-sampling Technique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g311698f8281_0_12"/>
          <p:cNvSpPr txBox="1"/>
          <p:nvPr/>
        </p:nvSpPr>
        <p:spPr>
          <a:xfrm>
            <a:off x="8568750" y="2302250"/>
            <a:ext cx="341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Adaptive Synthetic Sampling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0" name="Google Shape;580;g311698f8281_0_12"/>
          <p:cNvSpPr txBox="1"/>
          <p:nvPr/>
        </p:nvSpPr>
        <p:spPr>
          <a:xfrm>
            <a:off x="5137513" y="2769425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랜덤하게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선택하고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포인트와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그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이웃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간의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벡터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차이를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기반으로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새로운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g311698f8281_0_12"/>
          <p:cNvSpPr txBox="1"/>
          <p:nvPr/>
        </p:nvSpPr>
        <p:spPr>
          <a:xfrm>
            <a:off x="8511300" y="2796300"/>
            <a:ext cx="3391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유사하나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예측이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어려운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영역에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더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많은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샘플을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2" name="Google Shape;582;g311698f828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50" y="3791975"/>
            <a:ext cx="2158451" cy="211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311698f8281_0_12"/>
          <p:cNvGrpSpPr/>
          <p:nvPr/>
        </p:nvGrpSpPr>
        <p:grpSpPr>
          <a:xfrm>
            <a:off x="8507275" y="3938900"/>
            <a:ext cx="3410094" cy="2051871"/>
            <a:chOff x="837291" y="2325876"/>
            <a:chExt cx="5327439" cy="2533800"/>
          </a:xfrm>
        </p:grpSpPr>
        <p:sp>
          <p:nvSpPr>
            <p:cNvPr id="584" name="Google Shape;584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85" name="Google Shape;585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Comparison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6" name="Google Shape;586;g311698f8281_0_12"/>
          <p:cNvSpPr txBox="1"/>
          <p:nvPr/>
        </p:nvSpPr>
        <p:spPr>
          <a:xfrm>
            <a:off x="8552550" y="4532075"/>
            <a:ext cx="3429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F1-score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: 0.7 ~ 0.74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: 0.6~0.7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: 0.8~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1698f8281_0_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9" name="Google Shape;539;g311698f8281_0_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Road to Balance </a:t>
            </a:r>
            <a:endParaRPr dirty="0"/>
          </a:p>
        </p:txBody>
      </p:sp>
      <p:cxnSp>
        <p:nvCxnSpPr>
          <p:cNvPr id="540" name="Google Shape;540;g311698f8281_0_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" name="Google Shape;541;g311698f8281_0_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2" name="Google Shape;542;g311698f8281_0_4"/>
          <p:cNvSpPr txBox="1"/>
          <p:nvPr/>
        </p:nvSpPr>
        <p:spPr>
          <a:xfrm>
            <a:off x="3377775" y="2042400"/>
            <a:ext cx="794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3" name="Google Shape;543;g311698f8281_0_4"/>
          <p:cNvSpPr/>
          <p:nvPr/>
        </p:nvSpPr>
        <p:spPr>
          <a:xfrm>
            <a:off x="5767050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sampling? Under sampling?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" name="Google Shape;544;g311698f8281_0_4"/>
          <p:cNvSpPr/>
          <p:nvPr/>
        </p:nvSpPr>
        <p:spPr>
          <a:xfrm>
            <a:off x="5767050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Sampling technique?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5" name="Google Shape;545;g311698f8281_0_4"/>
          <p:cNvSpPr/>
          <p:nvPr/>
        </p:nvSpPr>
        <p:spPr>
          <a:xfrm>
            <a:off x="5767050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Overfitting?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g311698f8281_0_4"/>
          <p:cNvSpPr/>
          <p:nvPr/>
        </p:nvSpPr>
        <p:spPr>
          <a:xfrm>
            <a:off x="5767050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g311698f8281_0_4"/>
          <p:cNvSpPr/>
          <p:nvPr/>
        </p:nvSpPr>
        <p:spPr>
          <a:xfrm>
            <a:off x="5767050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GAN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8" name="Google Shape;548;g311698f8281_0_4"/>
          <p:cNvCxnSpPr>
            <a:stCxn id="543" idx="2"/>
            <a:endCxn id="546" idx="0"/>
          </p:cNvCxnSpPr>
          <p:nvPr/>
        </p:nvCxnSpPr>
        <p:spPr>
          <a:xfrm>
            <a:off x="8274450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g311698f8281_0_4"/>
          <p:cNvCxnSpPr/>
          <p:nvPr/>
        </p:nvCxnSpPr>
        <p:spPr>
          <a:xfrm>
            <a:off x="8274450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g311698f8281_0_4"/>
          <p:cNvCxnSpPr/>
          <p:nvPr/>
        </p:nvCxnSpPr>
        <p:spPr>
          <a:xfrm>
            <a:off x="8274450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g311698f8281_0_4"/>
          <p:cNvCxnSpPr/>
          <p:nvPr/>
        </p:nvCxnSpPr>
        <p:spPr>
          <a:xfrm>
            <a:off x="8274450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862;g3039c4db797_4_458">
            <a:extLst>
              <a:ext uri="{FF2B5EF4-FFF2-40B4-BE49-F238E27FC236}">
                <a16:creationId xmlns:a16="http://schemas.microsoft.com/office/drawing/2014/main" id="{14A8FB89-5631-0CED-F28A-B3F60E41AA3E}"/>
              </a:ext>
            </a:extLst>
          </p:cNvPr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3" name="Google Shape;863;g3039c4db797_4_458">
              <a:extLst>
                <a:ext uri="{FF2B5EF4-FFF2-40B4-BE49-F238E27FC236}">
                  <a16:creationId xmlns:a16="http://schemas.microsoft.com/office/drawing/2014/main" id="{96DF732D-F963-C7D3-2B46-F3B766E1DA6E}"/>
                </a:ext>
              </a:extLst>
            </p:cNvPr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" name="Google Shape;864;g3039c4db797_4_458">
              <a:extLst>
                <a:ext uri="{FF2B5EF4-FFF2-40B4-BE49-F238E27FC236}">
                  <a16:creationId xmlns:a16="http://schemas.microsoft.com/office/drawing/2014/main" id="{037D5D8C-64DD-BE29-C791-83669A078776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" name="Google Shape;865;g3039c4db797_4_458">
            <a:extLst>
              <a:ext uri="{FF2B5EF4-FFF2-40B4-BE49-F238E27FC236}">
                <a16:creationId xmlns:a16="http://schemas.microsoft.com/office/drawing/2014/main" id="{5057D797-9346-B23D-4FD4-139065B57A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866;g3039c4db797_4_458">
            <a:extLst>
              <a:ext uri="{FF2B5EF4-FFF2-40B4-BE49-F238E27FC236}">
                <a16:creationId xmlns:a16="http://schemas.microsoft.com/office/drawing/2014/main" id="{18679D15-922C-527F-243A-E4C7EB9FD95F}"/>
              </a:ext>
            </a:extLst>
          </p:cNvPr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7" name="Google Shape;867;g3039c4db797_4_458">
              <a:extLst>
                <a:ext uri="{FF2B5EF4-FFF2-40B4-BE49-F238E27FC236}">
                  <a16:creationId xmlns:a16="http://schemas.microsoft.com/office/drawing/2014/main" id="{33B4A00F-8F05-B541-F6A3-89995DA23DC5}"/>
                </a:ext>
              </a:extLst>
            </p:cNvPr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868;g3039c4db797_4_458">
              <a:extLst>
                <a:ext uri="{FF2B5EF4-FFF2-40B4-BE49-F238E27FC236}">
                  <a16:creationId xmlns:a16="http://schemas.microsoft.com/office/drawing/2014/main" id="{9A84A828-03B7-3079-6DD1-BE39EFB0CEBD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" name="Google Shape;869;g3039c4db797_4_458">
            <a:extLst>
              <a:ext uri="{FF2B5EF4-FFF2-40B4-BE49-F238E27FC236}">
                <a16:creationId xmlns:a16="http://schemas.microsoft.com/office/drawing/2014/main" id="{BC9791A3-7726-5054-7E7C-80774A3D0F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0;g3039c4db797_4_458">
            <a:extLst>
              <a:ext uri="{FF2B5EF4-FFF2-40B4-BE49-F238E27FC236}">
                <a16:creationId xmlns:a16="http://schemas.microsoft.com/office/drawing/2014/main" id="{31076012-9E15-50F7-BE5B-CD1C7684A75A}"/>
              </a:ext>
            </a:extLst>
          </p:cNvPr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871;g3039c4db797_4_458">
            <a:extLst>
              <a:ext uri="{FF2B5EF4-FFF2-40B4-BE49-F238E27FC236}">
                <a16:creationId xmlns:a16="http://schemas.microsoft.com/office/drawing/2014/main" id="{DE528E14-2093-CB00-8BF0-FEA32FE44CA6}"/>
              </a:ext>
            </a:extLst>
          </p:cNvPr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" name="Google Shape;872;g3039c4db797_4_458">
            <a:extLst>
              <a:ext uri="{FF2B5EF4-FFF2-40B4-BE49-F238E27FC236}">
                <a16:creationId xmlns:a16="http://schemas.microsoft.com/office/drawing/2014/main" id="{B54C3368-63A3-0D4B-6292-A2BBAF5085BC}"/>
              </a:ext>
            </a:extLst>
          </p:cNvPr>
          <p:cNvCxnSpPr>
            <a:stCxn id="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873;g3039c4db797_4_458">
            <a:extLst>
              <a:ext uri="{FF2B5EF4-FFF2-40B4-BE49-F238E27FC236}">
                <a16:creationId xmlns:a16="http://schemas.microsoft.com/office/drawing/2014/main" id="{003B1B73-AECD-A8FE-927C-CC796257436C}"/>
              </a:ext>
            </a:extLst>
          </p:cNvPr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874;g3039c4db797_4_458">
            <a:extLst>
              <a:ext uri="{FF2B5EF4-FFF2-40B4-BE49-F238E27FC236}">
                <a16:creationId xmlns:a16="http://schemas.microsoft.com/office/drawing/2014/main" id="{3BE81348-B760-A904-03C4-4827055969D2}"/>
              </a:ext>
            </a:extLst>
          </p:cNvPr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875;g3039c4db797_4_458">
            <a:extLst>
              <a:ext uri="{FF2B5EF4-FFF2-40B4-BE49-F238E27FC236}">
                <a16:creationId xmlns:a16="http://schemas.microsoft.com/office/drawing/2014/main" id="{0D16CAA0-B51D-1E0F-ABA8-CE5569596DF9}"/>
              </a:ext>
            </a:extLst>
          </p:cNvPr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1698f8281_0_1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2" name="Google Shape;592;g311698f8281_0_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593" name="Google Shape;593;g311698f8281_0_1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g311698f8281_0_1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g311698f8281_0_19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6" name="Google Shape;596;g311698f8281_0_19"/>
          <p:cNvSpPr txBox="1"/>
          <p:nvPr/>
        </p:nvSpPr>
        <p:spPr>
          <a:xfrm>
            <a:off x="818250" y="1569350"/>
            <a:ext cx="10326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G</a:t>
            </a:r>
            <a:r>
              <a:rPr lang="en-US" sz="2800">
                <a:solidFill>
                  <a:schemeClr val="dk1"/>
                </a:solidFill>
              </a:rPr>
              <a:t>enerative</a:t>
            </a:r>
            <a:r>
              <a:rPr lang="en-US" sz="2800" b="1">
                <a:solidFill>
                  <a:schemeClr val="dk1"/>
                </a:solidFill>
              </a:rPr>
              <a:t> A</a:t>
            </a:r>
            <a:r>
              <a:rPr lang="en-US" sz="2800">
                <a:solidFill>
                  <a:schemeClr val="dk1"/>
                </a:solidFill>
              </a:rPr>
              <a:t>dversarial</a:t>
            </a:r>
            <a:r>
              <a:rPr lang="en-US" sz="2800" b="1">
                <a:solidFill>
                  <a:schemeClr val="dk1"/>
                </a:solidFill>
              </a:rPr>
              <a:t> N</a:t>
            </a:r>
            <a:r>
              <a:rPr lang="en-US" sz="2800">
                <a:solidFill>
                  <a:schemeClr val="dk1"/>
                </a:solidFill>
              </a:rPr>
              <a:t>etworks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combination of two models : Generator </a:t>
            </a:r>
            <a:r>
              <a:rPr lang="en-US">
                <a:solidFill>
                  <a:schemeClr val="dk1"/>
                </a:solidFill>
              </a:rPr>
              <a:t>vs</a:t>
            </a:r>
            <a:r>
              <a:rPr lang="en-US" sz="2200">
                <a:solidFill>
                  <a:schemeClr val="dk1"/>
                </a:solidFill>
              </a:rPr>
              <a:t> Discriminator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97" name="Google Shape;597;g311698f8281_0_19"/>
          <p:cNvGrpSpPr/>
          <p:nvPr/>
        </p:nvGrpSpPr>
        <p:grpSpPr>
          <a:xfrm>
            <a:off x="609375" y="3140600"/>
            <a:ext cx="10973275" cy="2433300"/>
            <a:chOff x="837313" y="2325875"/>
            <a:chExt cx="10973275" cy="2433300"/>
          </a:xfrm>
        </p:grpSpPr>
        <p:sp>
          <p:nvSpPr>
            <p:cNvPr id="598" name="Google Shape;598;g311698f8281_0_19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99" name="Google Shape;599;g311698f8281_0_19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0" name="Google Shape;600;g311698f8281_0_19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01" name="Google Shape;601;g311698f8281_0_19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Discriminator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2" name="Google Shape;602;g311698f8281_0_19"/>
          <p:cNvSpPr txBox="1"/>
          <p:nvPr/>
        </p:nvSpPr>
        <p:spPr>
          <a:xfrm>
            <a:off x="671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Role </a:t>
            </a:r>
            <a:r>
              <a:rPr lang="en-US" sz="1900"/>
              <a:t>: 랜덤 노이즈 벡터를 입력으로 받아, 실제 데이터와 유사한 가짜 데이터를 생성.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Aim </a:t>
            </a:r>
            <a:r>
              <a:rPr lang="en-US" sz="1900"/>
              <a:t>: 생성한 데이터가 진짜 데이터처럼 보이도록 학습하여 Discriminator를 속이는 것.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g311698f8281_0_19"/>
          <p:cNvSpPr txBox="1"/>
          <p:nvPr/>
        </p:nvSpPr>
        <p:spPr>
          <a:xfrm>
            <a:off x="6386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Role </a:t>
            </a:r>
            <a:r>
              <a:rPr lang="en-US" sz="1900" dirty="0"/>
              <a:t>: </a:t>
            </a:r>
            <a:r>
              <a:rPr lang="en-US" sz="1900" dirty="0" err="1"/>
              <a:t>입력</a:t>
            </a:r>
            <a:r>
              <a:rPr lang="en-US" sz="1900" dirty="0"/>
              <a:t> </a:t>
            </a:r>
            <a:r>
              <a:rPr lang="en-US" sz="1900" dirty="0" err="1"/>
              <a:t>데이터가</a:t>
            </a:r>
            <a:r>
              <a:rPr lang="en-US" sz="1900" dirty="0"/>
              <a:t> </a:t>
            </a:r>
            <a:r>
              <a:rPr lang="en-US" sz="1900" dirty="0" err="1"/>
              <a:t>실제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생성된</a:t>
            </a:r>
            <a:r>
              <a:rPr lang="en-US" sz="1900" dirty="0"/>
              <a:t>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구별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Aim </a:t>
            </a:r>
            <a:r>
              <a:rPr lang="en-US" sz="1900" dirty="0"/>
              <a:t>: </a:t>
            </a:r>
            <a:r>
              <a:rPr lang="en-US" sz="1900" dirty="0" err="1"/>
              <a:t>진짜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'</a:t>
            </a:r>
            <a:r>
              <a:rPr lang="en-US" sz="1900" dirty="0" err="1"/>
              <a:t>진짜'로</a:t>
            </a:r>
            <a:r>
              <a:rPr lang="en-US" sz="1900" dirty="0"/>
              <a:t>,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'</a:t>
            </a:r>
            <a:r>
              <a:rPr lang="en-US" sz="1900" dirty="0" err="1"/>
              <a:t>가짜'로</a:t>
            </a:r>
            <a:r>
              <a:rPr lang="en-US" sz="1900" dirty="0"/>
              <a:t> </a:t>
            </a:r>
            <a:r>
              <a:rPr lang="en-US" sz="1900" dirty="0" err="1"/>
              <a:t>정확하게</a:t>
            </a:r>
            <a:r>
              <a:rPr lang="en-US" sz="1900" dirty="0"/>
              <a:t> </a:t>
            </a:r>
            <a:r>
              <a:rPr lang="en-US" sz="1900" dirty="0" err="1"/>
              <a:t>판별하도록</a:t>
            </a:r>
            <a:r>
              <a:rPr lang="en-US" sz="1900" dirty="0"/>
              <a:t> </a:t>
            </a:r>
            <a:r>
              <a:rPr lang="en-US" sz="1900" dirty="0" err="1"/>
              <a:t>학습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1698f8281_0_17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9" name="Google Shape;609;g311698f8281_0_17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610" name="Google Shape;610;g311698f8281_0_17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g311698f8281_0_17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g311698f8281_0_176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g311698f8281_0_176"/>
          <p:cNvSpPr txBox="1"/>
          <p:nvPr/>
        </p:nvSpPr>
        <p:spPr>
          <a:xfrm>
            <a:off x="132450" y="1493150"/>
            <a:ext cx="103269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Objective function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4" name="Google Shape;614;g311698f8281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0" y="3896200"/>
            <a:ext cx="8087575" cy="26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1698f8281_0_176"/>
          <p:cNvSpPr txBox="1"/>
          <p:nvPr/>
        </p:nvSpPr>
        <p:spPr>
          <a:xfrm>
            <a:off x="174175" y="3184075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Structure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6" name="Google Shape;616;g311698f8281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5" y="2170325"/>
            <a:ext cx="11542175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1698f8281_0_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2" name="Google Shape;622;g311698f8281_0_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23" name="Google Shape;623;g311698f8281_0_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g311698f8281_0_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5" name="Google Shape;625;g311698f8281_0_26"/>
          <p:cNvSpPr txBox="1"/>
          <p:nvPr/>
        </p:nvSpPr>
        <p:spPr>
          <a:xfrm>
            <a:off x="618350" y="2553325"/>
            <a:ext cx="53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6" name="Google Shape;626;g311698f828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85625"/>
            <a:ext cx="109156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11698f8281_0_26"/>
          <p:cNvSpPr txBox="1"/>
          <p:nvPr/>
        </p:nvSpPr>
        <p:spPr>
          <a:xfrm>
            <a:off x="224975" y="1973950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Objective function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g311698f8281_0_26"/>
          <p:cNvSpPr txBox="1"/>
          <p:nvPr/>
        </p:nvSpPr>
        <p:spPr>
          <a:xfrm>
            <a:off x="273950" y="3713850"/>
            <a:ext cx="8053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Difference?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 샘플링에 있어 ‘HY_YN = 1’ 인 샘플만을 생성해야 함.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그러한 조건이 추가된 것으로 이해할 수 있음.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1698f8281_0_24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4" name="Google Shape;634;g311698f8281_0_24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35" name="Google Shape;635;g311698f8281_0_24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6" name="Google Shape;636;g311698f8281_0_24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7" name="Google Shape;637;g311698f8281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0" y="1877350"/>
            <a:ext cx="3923976" cy="467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11698f8281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075" y="1877350"/>
            <a:ext cx="7724725" cy="40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1698f8281_0_4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4" name="Google Shape;644;g311698f8281_0_4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45" name="Google Shape;645;g311698f8281_0_4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g311698f8281_0_4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g311698f8281_0_41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8" name="Google Shape;648;g311698f828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75" y="2168700"/>
            <a:ext cx="3802603" cy="382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11698f828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450" y="493724"/>
            <a:ext cx="3900949" cy="60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1698f8281_0_2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5" name="Google Shape;655;g311698f8281_0_2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56" name="Google Shape;656;g311698f8281_0_2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g311698f8281_0_2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g311698f8281_0_226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9" name="Google Shape;659;g311698f8281_0_226"/>
          <p:cNvSpPr txBox="1"/>
          <p:nvPr/>
        </p:nvSpPr>
        <p:spPr>
          <a:xfrm>
            <a:off x="244950" y="1814275"/>
            <a:ext cx="419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60" name="Google Shape;660;g311698f8281_0_226"/>
          <p:cNvGrpSpPr/>
          <p:nvPr/>
        </p:nvGrpSpPr>
        <p:grpSpPr>
          <a:xfrm>
            <a:off x="4772651" y="2075316"/>
            <a:ext cx="3410081" cy="1906776"/>
            <a:chOff x="837293" y="2325875"/>
            <a:chExt cx="5327420" cy="3195000"/>
          </a:xfrm>
        </p:grpSpPr>
        <p:sp>
          <p:nvSpPr>
            <p:cNvPr id="661" name="Google Shape;661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2" name="Google Shape;662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2:1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63" name="Google Shape;663;g311698f8281_0_226"/>
          <p:cNvGrpSpPr/>
          <p:nvPr/>
        </p:nvGrpSpPr>
        <p:grpSpPr>
          <a:xfrm>
            <a:off x="8660651" y="2075500"/>
            <a:ext cx="3410081" cy="1906776"/>
            <a:chOff x="837293" y="2325875"/>
            <a:chExt cx="5327420" cy="3195000"/>
          </a:xfrm>
        </p:grpSpPr>
        <p:sp>
          <p:nvSpPr>
            <p:cNvPr id="664" name="Google Shape;664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5" name="Google Shape;665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3:1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66" name="Google Shape;666;g311698f8281_0_226"/>
          <p:cNvSpPr txBox="1"/>
          <p:nvPr/>
        </p:nvSpPr>
        <p:spPr>
          <a:xfrm>
            <a:off x="4835075" y="2460175"/>
            <a:ext cx="3302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1    13389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7" name="Google Shape;667;g311698f8281_0_226"/>
          <p:cNvSpPr txBox="1"/>
          <p:nvPr/>
        </p:nvSpPr>
        <p:spPr>
          <a:xfrm>
            <a:off x="8705325" y="2475475"/>
            <a:ext cx="3365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1     7652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8" name="Google Shape;668;g311698f8281_0_226"/>
          <p:cNvSpPr/>
          <p:nvPr/>
        </p:nvSpPr>
        <p:spPr>
          <a:xfrm>
            <a:off x="76200" y="20929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소수 클래스를 필요 이상으로 생성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9" name="Google Shape;669;g311698f8281_0_226"/>
          <p:cNvSpPr/>
          <p:nvPr/>
        </p:nvSpPr>
        <p:spPr>
          <a:xfrm>
            <a:off x="76200" y="34543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1:1 비율이 아닌 2:1, 3:1 시도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70" name="Google Shape;670;g311698f8281_0_226"/>
          <p:cNvCxnSpPr>
            <a:stCxn id="668" idx="2"/>
            <a:endCxn id="669" idx="0"/>
          </p:cNvCxnSpPr>
          <p:nvPr/>
        </p:nvCxnSpPr>
        <p:spPr>
          <a:xfrm>
            <a:off x="2353200" y="2616125"/>
            <a:ext cx="0" cy="83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311698f8281_0_226"/>
          <p:cNvSpPr txBox="1"/>
          <p:nvPr/>
        </p:nvSpPr>
        <p:spPr>
          <a:xfrm>
            <a:off x="1097650" y="4874975"/>
            <a:ext cx="912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 validation, 성능을 종합한 결과 2:1 비율이 더욱 적합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AD03-51B7-C246-BC50-39A5AAA6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7B01DAA3-1548-3573-3012-1665B8BAC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81" y="1306017"/>
            <a:ext cx="6018836" cy="4514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872CD3-74B3-D1FB-2E42-9E933EFB66E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C3FCB4-7BCA-9442-4A79-17FBC2CA92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4EA499-62E5-2A8C-BE06-B01BA8F3EB85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2CA09CE-2AC9-E552-FFAA-CDA86B46B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56674"/>
              </p:ext>
            </p:extLst>
          </p:nvPr>
        </p:nvGraphicFramePr>
        <p:xfrm>
          <a:off x="591995" y="4115480"/>
          <a:ext cx="22698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94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353520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김재현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정치학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경제학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256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로스쿨 진학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자전거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합창단 활동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INFP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제주도 귤 농사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부산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A5AC7B-396D-9705-99BF-ACC8DB2E7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0878"/>
              </p:ext>
            </p:extLst>
          </p:nvPr>
        </p:nvGraphicFramePr>
        <p:xfrm>
          <a:off x="9240878" y="3982098"/>
          <a:ext cx="24766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37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607303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김경호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17.5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컴퓨터공학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개발자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요리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체스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ENTJ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 골프선수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홍콩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0872968-2A18-AFB1-2E79-B8674FD48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955"/>
              </p:ext>
            </p:extLst>
          </p:nvPr>
        </p:nvGraphicFramePr>
        <p:xfrm>
          <a:off x="8105970" y="386189"/>
          <a:ext cx="267829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120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738174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서해원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수리과학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재무분야 대학원 진학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수영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골프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INTP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노벨 경제학상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다롄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pic>
        <p:nvPicPr>
          <p:cNvPr id="10" name="그림 9" descr="그래픽, 예술, 그래픽 디자인, 디자인이(가) 표시된 사진">
            <a:extLst>
              <a:ext uri="{FF2B5EF4-FFF2-40B4-BE49-F238E27FC236}">
                <a16:creationId xmlns:a16="http://schemas.microsoft.com/office/drawing/2014/main" id="{D8A6B93C-2810-9ECE-97BE-84CF1E691E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031">
            <a:off x="6254990" y="709151"/>
            <a:ext cx="1573555" cy="1193731"/>
          </a:xfrm>
          <a:prstGeom prst="rect">
            <a:avLst/>
          </a:prstGeom>
        </p:spPr>
      </p:pic>
      <p:pic>
        <p:nvPicPr>
          <p:cNvPr id="11" name="그림 10" descr="그래픽, 예술, 그래픽 디자인, 디자인이(가) 표시된 사진">
            <a:extLst>
              <a:ext uri="{FF2B5EF4-FFF2-40B4-BE49-F238E27FC236}">
                <a16:creationId xmlns:a16="http://schemas.microsoft.com/office/drawing/2014/main" id="{0CC5B84D-6040-416F-2536-D61D6CC6E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1103">
            <a:off x="8502856" y="2779152"/>
            <a:ext cx="1573339" cy="11935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CE7A31-54E7-BA05-AB91-FE6BE803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06766" flipH="1">
            <a:off x="1668192" y="2985512"/>
            <a:ext cx="1500472" cy="11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</a:t>
            </a: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Modelling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1"/>
          <p:cNvSpPr txBox="1"/>
          <p:nvPr/>
        </p:nvSpPr>
        <p:spPr>
          <a:xfrm>
            <a:off x="583701" y="345600"/>
            <a:ext cx="722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Model Choices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2" name="Google Shape;682;p21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Selection and Elimination</a:t>
            </a:r>
            <a:endParaRPr/>
          </a:p>
        </p:txBody>
      </p:sp>
      <p:cxnSp>
        <p:nvCxnSpPr>
          <p:cNvPr id="683" name="Google Shape;683;p21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4" name="Google Shape;684;p2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5" name="Google Shape;685;p21"/>
          <p:cNvGrpSpPr/>
          <p:nvPr/>
        </p:nvGrpSpPr>
        <p:grpSpPr>
          <a:xfrm>
            <a:off x="583700" y="1767080"/>
            <a:ext cx="10783213" cy="2492340"/>
            <a:chOff x="811624" y="2225622"/>
            <a:chExt cx="10783213" cy="3200231"/>
          </a:xfrm>
        </p:grpSpPr>
        <p:sp>
          <p:nvSpPr>
            <p:cNvPr id="686" name="Google Shape;686;p21"/>
            <p:cNvSpPr/>
            <p:nvPr/>
          </p:nvSpPr>
          <p:spPr>
            <a:xfrm>
              <a:off x="6267437" y="2230853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Interpretable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capture non-linear relationship well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267424" y="223085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Montserrat"/>
                  <a:ea typeface="Montserrat"/>
                  <a:cs typeface="Montserrat"/>
                  <a:sym typeface="Montserrat"/>
                </a:rPr>
                <a:t>Support Vector Machines</a:t>
              </a:r>
              <a:endParaRPr sz="16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11637" y="2225622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Simple and Interpretable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Well-suited for Binary Classification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Probability Output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use class-weights for imbalance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Occam’s Razor (Principle of Parsimony)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811624" y="222562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Logistic Regression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90" name="Google Shape;690;p21"/>
          <p:cNvGrpSpPr/>
          <p:nvPr/>
        </p:nvGrpSpPr>
        <p:grpSpPr>
          <a:xfrm>
            <a:off x="583700" y="4487796"/>
            <a:ext cx="10783200" cy="1724400"/>
            <a:chOff x="583700" y="5010199"/>
            <a:chExt cx="10783200" cy="1724400"/>
          </a:xfrm>
        </p:grpSpPr>
        <p:sp>
          <p:nvSpPr>
            <p:cNvPr id="691" name="Google Shape;691;p21"/>
            <p:cNvSpPr/>
            <p:nvPr/>
          </p:nvSpPr>
          <p:spPr>
            <a:xfrm>
              <a:off x="583700" y="5010199"/>
              <a:ext cx="10783200" cy="17244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Random Forests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Neural Networks (ANN)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보험사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ko-KR" alt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입장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에서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Pricing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사용하려면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Interpretability가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매우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중요하다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위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모델들은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거의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Black-Box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특징들을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가지고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있어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,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우리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use-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case에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적합하지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않다고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판단했다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583700" y="50102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Other Models That We Considered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39c4db797_4_28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0" name="Google Shape;760;g3039c4db797_4_2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endParaRPr/>
          </a:p>
        </p:txBody>
      </p:sp>
      <p:cxnSp>
        <p:nvCxnSpPr>
          <p:cNvPr id="761" name="Google Shape;761;g3039c4db797_4_28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g3039c4db797_4_28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63" name="Google Shape;763;g3039c4db797_4_289"/>
          <p:cNvGrpSpPr/>
          <p:nvPr/>
        </p:nvGrpSpPr>
        <p:grpSpPr>
          <a:xfrm>
            <a:off x="5100085" y="1881300"/>
            <a:ext cx="3200193" cy="1913218"/>
            <a:chOff x="837293" y="2325876"/>
            <a:chExt cx="5327439" cy="1388100"/>
          </a:xfrm>
        </p:grpSpPr>
        <p:sp>
          <p:nvSpPr>
            <p:cNvPr id="764" name="Google Shape;764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(13 Features)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5" name="Google Shape;765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6" name="Google Shape;766;g3039c4db797_4_289"/>
          <p:cNvGrpSpPr/>
          <p:nvPr/>
        </p:nvGrpSpPr>
        <p:grpSpPr>
          <a:xfrm>
            <a:off x="8533380" y="1881300"/>
            <a:ext cx="3200181" cy="1913218"/>
            <a:chOff x="837293" y="2325876"/>
            <a:chExt cx="5327420" cy="1388100"/>
          </a:xfrm>
        </p:grpSpPr>
        <p:sp>
          <p:nvSpPr>
            <p:cNvPr id="767" name="Google Shape;767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8" name="Google Shape;768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9" name="Google Shape;769;g3039c4db797_4_289"/>
          <p:cNvGrpSpPr/>
          <p:nvPr/>
        </p:nvGrpSpPr>
        <p:grpSpPr>
          <a:xfrm>
            <a:off x="1666824" y="1881315"/>
            <a:ext cx="3198583" cy="1913044"/>
            <a:chOff x="837273" y="2325894"/>
            <a:chExt cx="5327420" cy="1387974"/>
          </a:xfrm>
        </p:grpSpPr>
        <p:sp>
          <p:nvSpPr>
            <p:cNvPr id="770" name="Google Shape;770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1" name="Google Shape;771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72" name="Google Shape;772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24321" y="24506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039c4db797_4_289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grpSp>
        <p:nvGrpSpPr>
          <p:cNvPr id="774" name="Google Shape;774;g3039c4db797_4_289"/>
          <p:cNvGrpSpPr/>
          <p:nvPr/>
        </p:nvGrpSpPr>
        <p:grpSpPr>
          <a:xfrm>
            <a:off x="5144010" y="4342100"/>
            <a:ext cx="3200193" cy="1913218"/>
            <a:chOff x="837293" y="2325876"/>
            <a:chExt cx="5327439" cy="1388100"/>
          </a:xfrm>
        </p:grpSpPr>
        <p:sp>
          <p:nvSpPr>
            <p:cNvPr id="775" name="Google Shape;775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&amp; DM : (21 Features)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6" name="Google Shape;776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77" name="Google Shape;777;g3039c4db797_4_289"/>
          <p:cNvGrpSpPr/>
          <p:nvPr/>
        </p:nvGrpSpPr>
        <p:grpSpPr>
          <a:xfrm>
            <a:off x="8577305" y="4342100"/>
            <a:ext cx="3200181" cy="1913218"/>
            <a:chOff x="837293" y="2325876"/>
            <a:chExt cx="5327420" cy="1388100"/>
          </a:xfrm>
        </p:grpSpPr>
        <p:sp>
          <p:nvSpPr>
            <p:cNvPr id="778" name="Google Shape;778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9" name="Google Shape;779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80" name="Google Shape;780;g3039c4db797_4_289"/>
          <p:cNvGrpSpPr/>
          <p:nvPr/>
        </p:nvGrpSpPr>
        <p:grpSpPr>
          <a:xfrm>
            <a:off x="1710749" y="4342115"/>
            <a:ext cx="3198583" cy="1913044"/>
            <a:chOff x="837273" y="2325894"/>
            <a:chExt cx="5327420" cy="1387974"/>
          </a:xfrm>
        </p:grpSpPr>
        <p:sp>
          <p:nvSpPr>
            <p:cNvPr id="781" name="Google Shape;781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82" name="Google Shape;782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83" name="Google Shape;783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68246" y="49114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3039c4db797_4_289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85" name="Google Shape;785;g3039c4db797_4_289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039c4db797_4_33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Preliminary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791" name="Google Shape;791;g3039c4db797_4_336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2" name="Google Shape;792;g3039c4db797_4_336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3" name="Google Shape;793;g3039c4db797_4_336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794" name="Google Shape;794;g3039c4db797_4_336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95" name="Google Shape;795;g3039c4db797_4_336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96" name="Google Shape;796;g3039c4db797_4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00" y="4478325"/>
            <a:ext cx="4419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039c4db797_4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825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3039c4db797_4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346" y="1682782"/>
            <a:ext cx="42767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3039c4db797_4_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83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3039c4db797_4_336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01" name="Google Shape;801;g3039c4db797_4_336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g3039c4db797_4_336"/>
          <p:cNvCxnSpPr/>
          <p:nvPr/>
        </p:nvCxnSpPr>
        <p:spPr>
          <a:xfrm>
            <a:off x="5517875" y="54595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39c4db797_4_37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: Class Weight Optimization</a:t>
            </a:r>
            <a:endParaRPr/>
          </a:p>
        </p:txBody>
      </p:sp>
      <p:cxnSp>
        <p:nvCxnSpPr>
          <p:cNvPr id="808" name="Google Shape;808;g3039c4db797_4_37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9" name="Google Shape;809;g3039c4db797_4_3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0" name="Google Shape;810;g3039c4db797_4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38" y="1834732"/>
            <a:ext cx="42005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3039c4db797_4_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725" y="2647182"/>
            <a:ext cx="5029200" cy="61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g3039c4db797_4_370"/>
          <p:cNvCxnSpPr/>
          <p:nvPr/>
        </p:nvCxnSpPr>
        <p:spPr>
          <a:xfrm>
            <a:off x="52937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g3039c4db797_4_370"/>
          <p:cNvCxnSpPr/>
          <p:nvPr/>
        </p:nvCxnSpPr>
        <p:spPr>
          <a:xfrm>
            <a:off x="65779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4" name="Google Shape;814;g3039c4db797_4_370"/>
          <p:cNvGrpSpPr/>
          <p:nvPr/>
        </p:nvGrpSpPr>
        <p:grpSpPr>
          <a:xfrm>
            <a:off x="583700" y="4324400"/>
            <a:ext cx="10783200" cy="2098801"/>
            <a:chOff x="583700" y="5086400"/>
            <a:chExt cx="10783200" cy="2098801"/>
          </a:xfrm>
        </p:grpSpPr>
        <p:sp>
          <p:nvSpPr>
            <p:cNvPr id="815" name="Google Shape;815;g3039c4db797_4_370"/>
            <p:cNvSpPr/>
            <p:nvPr/>
          </p:nvSpPr>
          <p:spPr>
            <a:xfrm>
              <a:off x="583700" y="5086400"/>
              <a:ext cx="10783200" cy="2098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Plain Vanilla Logistic Regression has tendency to predict towards Majority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Better for overall accuracy to predict 0 rather than 1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Add weights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and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 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 give more weight to Minority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16" name="Google Shape;816;g3039c4db797_4_370"/>
            <p:cNvSpPr/>
            <p:nvPr/>
          </p:nvSpPr>
          <p:spPr>
            <a:xfrm>
              <a:off x="583700" y="50864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class_weight = ‘balanced’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17" name="Google Shape;817;g3039c4db797_4_370"/>
          <p:cNvSpPr txBox="1"/>
          <p:nvPr/>
        </p:nvSpPr>
        <p:spPr>
          <a:xfrm>
            <a:off x="3866025" y="3453650"/>
            <a:ext cx="4852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 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# of samples / (# of classes  * # of samples in class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)</a:t>
            </a:r>
            <a:endParaRPr sz="1100" i="1">
              <a:solidFill>
                <a:srgbClr val="45444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8" name="Google Shape;818;g3039c4db797_4_370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39c4db797_4_4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 Weight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824" name="Google Shape;824;g3039c4db797_4_42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5" name="Google Shape;825;g3039c4db797_4_42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6" name="Google Shape;826;g3039c4db797_4_422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827" name="Google Shape;827;g3039c4db797_4_422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28" name="Google Shape;828;g3039c4db797_4_422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9" name="Google Shape;829;g3039c4db797_4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87" y="4440375"/>
            <a:ext cx="41338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039c4db797_4_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46" y="1701832"/>
            <a:ext cx="41243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3039c4db797_4_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812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3039c4db797_4_4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71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g3039c4db797_4_422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g3039c4db797_4_422"/>
          <p:cNvCxnSpPr/>
          <p:nvPr/>
        </p:nvCxnSpPr>
        <p:spPr>
          <a:xfrm>
            <a:off x="5517875" y="5353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g3039c4db797_4_42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039c4db797_4_7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HyperParameter Optimization</a:t>
            </a:r>
            <a:endParaRPr/>
          </a:p>
        </p:txBody>
      </p:sp>
      <p:cxnSp>
        <p:nvCxnSpPr>
          <p:cNvPr id="841" name="Google Shape;841;g3039c4db797_4_71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2" name="Google Shape;842;g3039c4db797_4_71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843;g3039c4db797_4_71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4" name="Google Shape;844;g3039c4db797_4_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1628782"/>
            <a:ext cx="5219700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g3039c4db797_4_719"/>
          <p:cNvGrpSpPr/>
          <p:nvPr/>
        </p:nvGrpSpPr>
        <p:grpSpPr>
          <a:xfrm>
            <a:off x="813350" y="5074190"/>
            <a:ext cx="3198581" cy="1412728"/>
            <a:chOff x="837275" y="2325894"/>
            <a:chExt cx="5327417" cy="1024979"/>
          </a:xfrm>
        </p:grpSpPr>
        <p:sp>
          <p:nvSpPr>
            <p:cNvPr id="846" name="Google Shape;846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Wide Range to find balance between under/overfitting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47" name="Google Shape;847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Regularization Strength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48" name="Google Shape;848;g3039c4db797_4_719"/>
          <p:cNvGrpSpPr/>
          <p:nvPr/>
        </p:nvGrpSpPr>
        <p:grpSpPr>
          <a:xfrm>
            <a:off x="4386100" y="5074190"/>
            <a:ext cx="3198581" cy="1412728"/>
            <a:chOff x="837275" y="2325894"/>
            <a:chExt cx="5327417" cy="1024979"/>
          </a:xfrm>
        </p:grpSpPr>
        <p:sp>
          <p:nvSpPr>
            <p:cNvPr id="849" name="Google Shape;849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Liblinear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: both L1 and L2 reg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lbfgs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: decreases noisy features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0" name="Google Shape;850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Algorithm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1" name="Google Shape;851;g3039c4db797_4_719"/>
          <p:cNvGrpSpPr/>
          <p:nvPr/>
        </p:nvGrpSpPr>
        <p:grpSpPr>
          <a:xfrm>
            <a:off x="7958850" y="5074190"/>
            <a:ext cx="3198581" cy="1412728"/>
            <a:chOff x="837275" y="2325894"/>
            <a:chExt cx="5327417" cy="1024979"/>
          </a:xfrm>
        </p:grpSpPr>
        <p:sp>
          <p:nvSpPr>
            <p:cNvPr id="852" name="Google Shape;852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ROC_AUC : suitable for imbalanced classes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3" name="Google Shape;853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Scoring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39c4db797_4_65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893" name="Google Shape;893;g3039c4db797_4_658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4" name="Google Shape;894;g3039c4db797_4_658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5" name="Google Shape;895;g3039c4db797_4_658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896" name="Google Shape;896;g3039c4db797_4_658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897" name="Google Shape;897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98" name="Google Shape;898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99" name="Google Shape;899;g3039c4db797_4_658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00" name="Google Shape;900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1" name="Google Shape;901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2" name="Google Shape;902;g3039c4db797_4_658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03" name="Google Shape;903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4" name="Google Shape;904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5" name="Google Shape;905;g3039c4db797_4_658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06" name="Google Shape;906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7" name="Google Shape;907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08" name="Google Shape;908;g3039c4db797_4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10" y="2285626"/>
            <a:ext cx="354569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039c4db797_4_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013" y="2297901"/>
            <a:ext cx="3504423" cy="1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3039c4db797_4_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900" y="4839738"/>
            <a:ext cx="3545700" cy="17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039c4db797_4_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825" y="4839750"/>
            <a:ext cx="3648150" cy="17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39c4db797_4_55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&amp; D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 Resampling Strategies</a:t>
            </a:r>
            <a:endParaRPr/>
          </a:p>
        </p:txBody>
      </p:sp>
      <p:cxnSp>
        <p:nvCxnSpPr>
          <p:cNvPr id="917" name="Google Shape;917;g3039c4db797_4_55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8" name="Google Shape;918;g3039c4db797_4_55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919;g3039c4db797_4_55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0" name="Google Shape;920;g3039c4db797_4_552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921" name="Google Shape;921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2" name="Google Shape;922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3" name="Google Shape;923;g3039c4db797_4_552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24" name="Google Shape;924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5" name="Google Shape;925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6" name="Google Shape;926;g3039c4db797_4_552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27" name="Google Shape;927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8" name="Google Shape;928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9" name="Google Shape;929;g3039c4db797_4_552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30" name="Google Shape;930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1" name="Google Shape;931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32" name="Google Shape;932;g3039c4db797_4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425" y="4833600"/>
            <a:ext cx="367761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3039c4db797_4_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975" y="2285627"/>
            <a:ext cx="3545526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3039c4db797_4_5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825" y="2285626"/>
            <a:ext cx="3512797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3039c4db797_4_5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975" y="4839875"/>
            <a:ext cx="3545525" cy="175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g3039c4db797_4_552"/>
          <p:cNvCxnSpPr/>
          <p:nvPr/>
        </p:nvCxnSpPr>
        <p:spPr>
          <a:xfrm>
            <a:off x="9422325" y="56367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39c4db797_4_5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942" name="Google Shape;942;g3039c4db797_4_59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3" name="Google Shape;943;g3039c4db797_4_59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4" name="Google Shape;944;g3039c4db797_4_59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5" name="Google Shape;945;g3039c4db797_4_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0" y="1548307"/>
            <a:ext cx="6265060" cy="5159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g3039c4db797_4_594"/>
          <p:cNvGrpSpPr/>
          <p:nvPr/>
        </p:nvGrpSpPr>
        <p:grpSpPr>
          <a:xfrm>
            <a:off x="7756288" y="1713148"/>
            <a:ext cx="3410081" cy="4403669"/>
            <a:chOff x="837293" y="2325875"/>
            <a:chExt cx="5327420" cy="3195000"/>
          </a:xfrm>
        </p:grpSpPr>
        <p:sp>
          <p:nvSpPr>
            <p:cNvPr id="947" name="Google Shape;947;g3039c4db797_4_59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Realistic Synthetic Data Generation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Ability to Handle Non-Linearities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Balanced Data without Over/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Undersampling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Conclusion :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많은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Features들을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뺀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상황에서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GAN이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제일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효과적이다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!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8" name="Google Shape;948;g3039c4db797_4_594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Results Analysis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2659-143F-6860-1341-F85F821D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FA77ED-CCE8-8E98-6A2B-E3FB71E6ED9D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A8EB7F1-A2CD-4424-8395-7097D77E399A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3D8FD9-9244-2D93-41AC-33D171E843A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6CE2B-28D9-3E28-C821-8324314DCE2C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D1F25B-0046-3E47-9FF4-1BB06DEF1E4B}"/>
              </a:ext>
            </a:extLst>
          </p:cNvPr>
          <p:cNvGrpSpPr/>
          <p:nvPr/>
        </p:nvGrpSpPr>
        <p:grpSpPr>
          <a:xfrm>
            <a:off x="1233652" y="1807072"/>
            <a:ext cx="2539313" cy="4208039"/>
            <a:chOff x="1199973" y="1390017"/>
            <a:chExt cx="2539313" cy="420803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61824F-C575-CF9E-3299-7A431957672A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컴퓨터공학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BF7369CE-670D-29F6-5A28-523B8C7D26E6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F5382-903A-406E-94C9-E07775ED853B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데이터 분석 모델 설계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주도적 역할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F5FCB6-279C-7211-FE38-36D962C05201}"/>
                </a:ext>
              </a:extLst>
            </p:cNvPr>
            <p:cNvSpPr txBox="1"/>
            <p:nvPr/>
          </p:nvSpPr>
          <p:spPr>
            <a:xfrm>
              <a:off x="186007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3DE582-730D-1DAA-9D53-44520D3DE8C7}"/>
              </a:ext>
            </a:extLst>
          </p:cNvPr>
          <p:cNvGrpSpPr/>
          <p:nvPr/>
        </p:nvGrpSpPr>
        <p:grpSpPr>
          <a:xfrm>
            <a:off x="4695313" y="1808193"/>
            <a:ext cx="2801374" cy="4208038"/>
            <a:chOff x="4695312" y="1390017"/>
            <a:chExt cx="2801374" cy="420803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72B16C-553E-35A7-5225-949F178443E8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수리과학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2A03DE4-A875-8B0D-6647-CA5D0AC3497E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4ED1B-E5C7-A5DD-988B-DA8D250870E1}"/>
                </a:ext>
              </a:extLst>
            </p:cNvPr>
            <p:cNvSpPr txBox="1"/>
            <p:nvPr/>
          </p:nvSpPr>
          <p:spPr>
            <a:xfrm>
              <a:off x="4695312" y="4951724"/>
              <a:ext cx="2801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보험사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pricing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모델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아이디어 제시 및 구체화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1E1D8A-B399-C84D-1F87-97F8AE0195D4}"/>
                </a:ext>
              </a:extLst>
            </p:cNvPr>
            <p:cNvSpPr txBox="1"/>
            <p:nvPr/>
          </p:nvSpPr>
          <p:spPr>
            <a:xfrm>
              <a:off x="5477022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F6642-8EBE-E948-B790-3E84C2048C07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E273E4C-6A6B-DE8D-895F-1778A664DF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정치학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D2FA6A7-7C3C-7201-8F4F-6F6C105EC5D8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20FE-FA82-954A-2B69-EEF1032B131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실손 의료보험 관련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제도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  <a:sym typeface="Arial"/>
                </a:rPr>
                <a:t>∙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정책 자료 수집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13CFEF-261C-C432-4479-F802D66FC9D0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23" name="Google Shape;264;p9">
            <a:extLst>
              <a:ext uri="{FF2B5EF4-FFF2-40B4-BE49-F238E27FC236}">
                <a16:creationId xmlns:a16="http://schemas.microsoft.com/office/drawing/2014/main" id="{9D20EB39-7FDB-DA39-5026-D3D8FA0CC10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Major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0140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039c4db797_4_75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 Analysis</a:t>
            </a:r>
            <a:endParaRPr/>
          </a:p>
        </p:txBody>
      </p:sp>
      <p:cxnSp>
        <p:nvCxnSpPr>
          <p:cNvPr id="954" name="Google Shape;954;g3039c4db797_4_75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5" name="Google Shape;955;g3039c4db797_4_75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g3039c4db797_4_75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7" name="Google Shape;957;g3039c4db797_4_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275" y="1548307"/>
            <a:ext cx="7014940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"/>
          <p:cNvSpPr txBox="1"/>
          <p:nvPr/>
        </p:nvSpPr>
        <p:spPr>
          <a:xfrm>
            <a:off x="583709" y="345588"/>
            <a:ext cx="4660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24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9" name="Google Shape;699;p24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0" name="Google Shape;700;p24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Machines(Kernels we learned)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927337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RBF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507509" y="1723673"/>
            <a:ext cx="80853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600" b="1">
                <a:solidFill>
                  <a:srgbClr val="3A3838"/>
                </a:solidFill>
              </a:rPr>
              <a:t>RBF, linear, poly, sigmoid kernel</a:t>
            </a: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1700" b="1">
                <a:solidFill>
                  <a:srgbClr val="3A3838"/>
                </a:solidFill>
              </a:rPr>
              <a:t>RBF, Linear kernel 이 전반적으로 높은 성능을 보였음</a:t>
            </a: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 txBox="1"/>
          <p:nvPr/>
        </p:nvSpPr>
        <p:spPr>
          <a:xfrm>
            <a:off x="3966184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linear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6905880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poly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9786293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sigmoid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24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7" name="Google Shape;707;p24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8" name="Google Shape;7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26" y="3785177"/>
            <a:ext cx="3010461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925" y="3785175"/>
            <a:ext cx="2977205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275" y="3772556"/>
            <a:ext cx="3010450" cy="15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524" y="3796100"/>
            <a:ext cx="3162401" cy="15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1698f8281_0_60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7" name="Google Shape;717;g311698f8281_0_60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8" name="Google Shape;718;g311698f8281_0_60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9" name="Google Shape;719;g311698f8281_0_6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0" name="Google Shape;720;g311698f8281_0_60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Laplace linear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L1 distance 사용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Outlier에 상대적으로 덜 민감함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g311698f8281_0_6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g311698f8281_0_6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g311698f8281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25" y="3624673"/>
            <a:ext cx="48958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11698f8281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650" y="4119076"/>
            <a:ext cx="4895850" cy="246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311698f8281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50" y="4758100"/>
            <a:ext cx="6054275" cy="1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1698f8281_0_7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1" name="Google Shape;731;g311698f8281_0_7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2" name="Google Shape;732;g311698f8281_0_7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3" name="Google Shape;733;g311698f8281_0_7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4" name="Google Shape;734;g311698f8281_0_7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Bessel function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복잡한 주기적 패턴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데이터의 주기성 여부 확인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g311698f8281_0_7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6" name="Google Shape;736;g311698f8281_0_7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7" name="Google Shape;737;g311698f828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5" y="3927223"/>
            <a:ext cx="3638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11698f8281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525" y="4809173"/>
            <a:ext cx="5706312" cy="108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11698f8281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579" y="3818576"/>
            <a:ext cx="5044599" cy="2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11698f8281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575" y="1393200"/>
            <a:ext cx="4829675" cy="2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1698f8281_0_8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g311698f8281_0_8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7" name="Google Shape;747;g311698f8281_0_8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8" name="Google Shape;748;g311698f8281_0_8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g311698f8281_0_8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ANOVA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변수 간 비선형 상호작용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Feature 간 mutually independence의 부재를 고려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0" name="Google Shape;750;g311698f8281_0_8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Google Shape;751;g311698f8281_0_8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2" name="Google Shape;752;g311698f828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75" y="3631300"/>
            <a:ext cx="5600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11698f828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254" y="3818576"/>
            <a:ext cx="5134799" cy="25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11698f8281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00" y="4674950"/>
            <a:ext cx="6503749" cy="1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39c4db797_1_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F4807-2EFF-7084-A4E1-684FFF97A642}"/>
              </a:ext>
            </a:extLst>
          </p:cNvPr>
          <p:cNvSpPr txBox="1"/>
          <p:nvPr/>
        </p:nvSpPr>
        <p:spPr>
          <a:xfrm>
            <a:off x="2164796" y="4810875"/>
            <a:ext cx="609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"/>
          <p:cNvSpPr txBox="1"/>
          <p:nvPr/>
        </p:nvSpPr>
        <p:spPr>
          <a:xfrm>
            <a:off x="583709" y="863472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Pricing Model example - Markov process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68" name="Google Shape;968;p28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9" name="Google Shape;969;p28"/>
          <p:cNvCxnSpPr/>
          <p:nvPr/>
        </p:nvCxnSpPr>
        <p:spPr>
          <a:xfrm>
            <a:off x="4489585" y="199207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0" name="Google Shape;970;p28"/>
          <p:cNvSpPr txBox="1"/>
          <p:nvPr/>
        </p:nvSpPr>
        <p:spPr>
          <a:xfrm>
            <a:off x="583709" y="345588"/>
            <a:ext cx="20858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lang="en-US" sz="1800" dirty="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. Conclusions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71" name="Google Shape;9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2204299"/>
            <a:ext cx="4186300" cy="17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900" y="2281092"/>
            <a:ext cx="22669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00" y="3514042"/>
            <a:ext cx="3124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50" y="4804417"/>
            <a:ext cx="26098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475" y="5391142"/>
            <a:ext cx="33909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28"/>
          <p:cNvSpPr txBox="1"/>
          <p:nvPr/>
        </p:nvSpPr>
        <p:spPr>
          <a:xfrm>
            <a:off x="583700" y="1633513"/>
            <a:ext cx="539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28"/>
          <p:cNvSpPr txBox="1"/>
          <p:nvPr/>
        </p:nvSpPr>
        <p:spPr>
          <a:xfrm>
            <a:off x="313550" y="1650800"/>
            <a:ext cx="539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Montserrat"/>
              <a:buAutoNum type="arabicPeriod"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Transition Probability Matrix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28"/>
          <p:cNvSpPr txBox="1"/>
          <p:nvPr/>
        </p:nvSpPr>
        <p:spPr>
          <a:xfrm>
            <a:off x="5638800" y="1655800"/>
            <a:ext cx="642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2. State Distribution After t Time Periods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28"/>
          <p:cNvSpPr txBox="1"/>
          <p:nvPr/>
        </p:nvSpPr>
        <p:spPr>
          <a:xfrm>
            <a:off x="5715000" y="2866875"/>
            <a:ext cx="539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3. Cost Associated with Each State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28"/>
          <p:cNvSpPr txBox="1"/>
          <p:nvPr/>
        </p:nvSpPr>
        <p:spPr>
          <a:xfrm>
            <a:off x="371000" y="4319050"/>
            <a:ext cx="539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4. Expected Loss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1" name="Google Shape;98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1550" y="5197200"/>
            <a:ext cx="7739076" cy="4675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28"/>
          <p:cNvCxnSpPr/>
          <p:nvPr/>
        </p:nvCxnSpPr>
        <p:spPr>
          <a:xfrm>
            <a:off x="5218450" y="1705125"/>
            <a:ext cx="28200" cy="247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28"/>
          <p:cNvCxnSpPr/>
          <p:nvPr/>
        </p:nvCxnSpPr>
        <p:spPr>
          <a:xfrm rot="10800000" flipH="1">
            <a:off x="5705625" y="2801200"/>
            <a:ext cx="5237100" cy="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28"/>
          <p:cNvCxnSpPr/>
          <p:nvPr/>
        </p:nvCxnSpPr>
        <p:spPr>
          <a:xfrm>
            <a:off x="459075" y="4281575"/>
            <a:ext cx="1066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28"/>
          <p:cNvCxnSpPr/>
          <p:nvPr/>
        </p:nvCxnSpPr>
        <p:spPr>
          <a:xfrm>
            <a:off x="3925550" y="4712525"/>
            <a:ext cx="28200" cy="19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6" name="Google Shape;98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0875" y="5962123"/>
            <a:ext cx="3039829" cy="3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28"/>
          <p:cNvSpPr txBox="1"/>
          <p:nvPr/>
        </p:nvSpPr>
        <p:spPr>
          <a:xfrm>
            <a:off x="4210975" y="4289675"/>
            <a:ext cx="539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5. Insurance Premium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39c4db797_4_770"/>
          <p:cNvSpPr txBox="1"/>
          <p:nvPr/>
        </p:nvSpPr>
        <p:spPr>
          <a:xfrm>
            <a:off x="583709" y="863472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Further Social Considerations : Gender-based Pricing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33" name="Google Shape;833;g3039c4db797_4_7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4" name="Google Shape;834;g3039c4db797_4_770"/>
          <p:cNvCxnSpPr/>
          <p:nvPr/>
        </p:nvCxnSpPr>
        <p:spPr>
          <a:xfrm>
            <a:off x="4489585" y="199207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5" name="Google Shape;835;g3039c4db797_4_770"/>
          <p:cNvSpPr txBox="1"/>
          <p:nvPr/>
        </p:nvSpPr>
        <p:spPr>
          <a:xfrm>
            <a:off x="583708" y="345588"/>
            <a:ext cx="22392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5. Conclusions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6" name="Google Shape;836;g3039c4db797_4_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25" y="1491447"/>
            <a:ext cx="5084638" cy="516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3039c4db797_4_7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911" y="1535265"/>
            <a:ext cx="41243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56EB6-06B2-3191-224C-285DB49E3B88}"/>
              </a:ext>
            </a:extLst>
          </p:cNvPr>
          <p:cNvSpPr txBox="1"/>
          <p:nvPr/>
        </p:nvSpPr>
        <p:spPr>
          <a:xfrm>
            <a:off x="6021495" y="5774053"/>
            <a:ext cx="6103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의료 및 사회보험 분야는 경영상의 효율성 이외에도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다양한 사회적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정치적 가치가 개입되는 영역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039c4db797_1_4"/>
          <p:cNvSpPr txBox="1"/>
          <p:nvPr/>
        </p:nvSpPr>
        <p:spPr>
          <a:xfrm>
            <a:off x="625104" y="2828825"/>
            <a:ext cx="662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5B84-5BD9-2E53-D771-BC448CA23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EDA313-E5FC-1612-75C8-089910633C6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4CC66C-202C-5BBB-1076-B8E45E3C5D0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211C14-D8AE-750A-9E4A-DFBC8B3CDC0B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7149C-56CA-F8D0-6672-89F2026A6CA0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5D4630-A3F3-13D6-1627-26B58AAA842D}"/>
              </a:ext>
            </a:extLst>
          </p:cNvPr>
          <p:cNvGrpSpPr/>
          <p:nvPr/>
        </p:nvGrpSpPr>
        <p:grpSpPr>
          <a:xfrm>
            <a:off x="832288" y="1807072"/>
            <a:ext cx="3342037" cy="4486158"/>
            <a:chOff x="798609" y="1390017"/>
            <a:chExt cx="3342037" cy="44861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A71C545-182C-9EB2-44A8-6C3CACFDB407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8D7B5878-D9A1-283B-D0F4-6A3AF62B4B34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EAF3BA-7948-4CF7-A3A7-5D21298F063D}"/>
                </a:ext>
              </a:extLst>
            </p:cNvPr>
            <p:cNvSpPr txBox="1"/>
            <p:nvPr/>
          </p:nvSpPr>
          <p:spPr>
            <a:xfrm>
              <a:off x="798609" y="4952845"/>
              <a:ext cx="33420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홍콩에서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17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아직 한국어보다 영어가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편함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8405D4-FA10-7A1B-7D14-2DFAF2FD0876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6A08C-50E2-9079-B3D7-D8B63DF5421D}"/>
              </a:ext>
            </a:extLst>
          </p:cNvPr>
          <p:cNvGrpSpPr/>
          <p:nvPr/>
        </p:nvGrpSpPr>
        <p:grpSpPr>
          <a:xfrm>
            <a:off x="4497396" y="1808193"/>
            <a:ext cx="3197206" cy="4669703"/>
            <a:chOff x="4497395" y="1390017"/>
            <a:chExt cx="3197206" cy="466970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86D9C4-5068-1A9F-8AAA-305F672E2310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E877C6C1-04DF-BE81-173D-92E9F4E6CF11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805878-B41F-377F-B48B-369392CF1E07}"/>
                </a:ext>
              </a:extLst>
            </p:cNvPr>
            <p:cNvSpPr txBox="1"/>
            <p:nvPr/>
          </p:nvSpPr>
          <p:spPr>
            <a:xfrm>
              <a:off x="4497395" y="4982502"/>
              <a:ext cx="31972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중국 다롄에서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5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영재발굴 프로그램에 나오는</a:t>
              </a:r>
              <a:endParaRPr kumimoji="0" lang="en-US" altLang="ko-KR" sz="1400" b="0" i="0" u="none" strike="sng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꼬마 </a:t>
              </a:r>
              <a:r>
                <a:rPr lang="ko-KR" altLang="en-US" strike="sngStrike" kern="1200" dirty="0">
                  <a:solidFill>
                    <a:srgbClr val="3A3838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천재 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같음</a:t>
              </a:r>
              <a:r>
                <a:rPr kumimoji="0" lang="en-US" altLang="ko-KR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27D9E-E7E4-65A8-BEC7-B963E8E96AEF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56BE7-7895-CD6D-0CC8-3E8C0452450C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1ABBA23-EB52-ED60-568B-EADD5E8DD388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4C642F8D-68F3-547A-8BEA-E6346887BF3C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7ED44A-0CA1-7842-2A19-986630A316D8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부산국제고등학교에서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3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열심히 공부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CB2AD-7CF0-1406-E36E-DB3F04F8CB15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A988ADB8-45B8-4026-C673-10ACB04970A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International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826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7EA5-8513-CD9E-A572-EAD49CAB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E7EEBE-931A-FBA3-B118-F8A76333DFD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2C3C76-0202-C366-1697-8B3FC809B862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F5731C-1199-8916-D446-53E6DE66F110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530E-8279-3506-1C90-659A5D5E4ABB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79D1CB-09A5-E0A9-F189-0647CD08EAFC}"/>
              </a:ext>
            </a:extLst>
          </p:cNvPr>
          <p:cNvGrpSpPr/>
          <p:nvPr/>
        </p:nvGrpSpPr>
        <p:grpSpPr>
          <a:xfrm>
            <a:off x="1233652" y="1807072"/>
            <a:ext cx="2539313" cy="3931040"/>
            <a:chOff x="1199973" y="1390017"/>
            <a:chExt cx="2539313" cy="393104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D07975-D0CC-D8AA-B791-E04D2DD132F1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개발자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FB4C58-B3FF-FB5F-06B7-19842406767E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78E319-E72F-1D66-0925-9D9696B63EAA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실제 모델 개발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4D18F-4238-0C64-BAA0-320111B872B7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890233-00B8-D256-CC09-E8AD6E8E0B82}"/>
              </a:ext>
            </a:extLst>
          </p:cNvPr>
          <p:cNvGrpSpPr/>
          <p:nvPr/>
        </p:nvGrpSpPr>
        <p:grpSpPr>
          <a:xfrm>
            <a:off x="4583618" y="1808193"/>
            <a:ext cx="3012649" cy="4483917"/>
            <a:chOff x="4583617" y="1390017"/>
            <a:chExt cx="3012649" cy="448391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FE1F915-BB16-080D-4E2B-DA75921F11AB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재무 분야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대학원 진학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647810D-3A03-4266-468E-27C9EDF42EF5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2A5260-6A50-0307-568E-15FEC3F76F1D}"/>
                </a:ext>
              </a:extLst>
            </p:cNvPr>
            <p:cNvSpPr txBox="1"/>
            <p:nvPr/>
          </p:nvSpPr>
          <p:spPr>
            <a:xfrm>
              <a:off x="4583617" y="4950604"/>
              <a:ext cx="30126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학문적 관심사와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관련된 연구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졸업논문 주제로도 고려 중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F0F698-F781-9BE3-B342-3B95A50CC22E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E65264-E137-D36D-2671-C05CA11C6578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619C6D-739F-3DD3-E416-C68B11E0EC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로스쿨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진학 후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경제법 전공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E6B2BF4F-93C7-C8AB-0043-5C4382A0E480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FF84F0-473B-DEFA-9535-BAB4AA9AFBC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 운영 구조 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 분야에 대한 지식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B53F2-BE3F-E7B0-D335-4D403EFB1978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F05A2DD2-23C2-E3AF-8E2D-FD80A6E85DD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Career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179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/>
        </p:nvSpPr>
        <p:spPr>
          <a:xfrm>
            <a:off x="625089" y="2828834"/>
            <a:ext cx="48429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275;p10">
            <a:extLst>
              <a:ext uri="{FF2B5EF4-FFF2-40B4-BE49-F238E27FC236}">
                <a16:creationId xmlns:a16="http://schemas.microsoft.com/office/drawing/2014/main" id="{F42B0A60-5453-A1E0-882E-9221B8D7576B}"/>
              </a:ext>
            </a:extLst>
          </p:cNvPr>
          <p:cNvSpPr txBox="1"/>
          <p:nvPr/>
        </p:nvSpPr>
        <p:spPr>
          <a:xfrm>
            <a:off x="583709" y="1640377"/>
            <a:ext cx="1139009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실손 의료보험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국민건강보험이 보장하는 보험급여의 본인부담금과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비급여 의료비를 보장하는 보완형 민영보험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2006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년부터 정부가 본격적으로 활성화 추진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국민건강보험의 재정적 부담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꾸준한 양적 성장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2023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기준 가입자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3,997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명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가입건수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3,579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건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금융감독원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카드뉴스 - 금융위원회 알기쉬운·금융">
            <a:extLst>
              <a:ext uri="{FF2B5EF4-FFF2-40B4-BE49-F238E27FC236}">
                <a16:creationId xmlns:a16="http://schemas.microsoft.com/office/drawing/2014/main" id="{C8ADC8E6-0A09-78F5-F079-B5F89A18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30" y="1115335"/>
            <a:ext cx="4624164" cy="46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433A26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3149</Words>
  <Application>Microsoft Office PowerPoint</Application>
  <PresentationFormat>Widescreen</PresentationFormat>
  <Paragraphs>961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Montserrat SemiBold</vt:lpstr>
      <vt:lpstr>Montserrat Black</vt:lpstr>
      <vt:lpstr>맑은 고딕</vt:lpstr>
      <vt:lpstr>한컴 말랑말랑 Regular</vt:lpstr>
      <vt:lpstr>ADLaM Display</vt:lpstr>
      <vt:lpstr>Montserrat</vt:lpstr>
      <vt:lpstr>Courier New</vt:lpstr>
      <vt:lpstr>함초롬바탕</vt:lpstr>
      <vt:lpstr>Arial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김경호</cp:lastModifiedBy>
  <cp:revision>16</cp:revision>
  <dcterms:created xsi:type="dcterms:W3CDTF">2021-10-22T06:13:27Z</dcterms:created>
  <dcterms:modified xsi:type="dcterms:W3CDTF">2024-11-04T03:39:26Z</dcterms:modified>
</cp:coreProperties>
</file>